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3" r:id="rId2"/>
    <p:sldId id="267" r:id="rId3"/>
    <p:sldId id="265" r:id="rId4"/>
    <p:sldId id="268" r:id="rId5"/>
    <p:sldId id="269" r:id="rId6"/>
    <p:sldId id="270" r:id="rId7"/>
    <p:sldId id="284" r:id="rId8"/>
    <p:sldId id="282" r:id="rId9"/>
    <p:sldId id="274" r:id="rId10"/>
    <p:sldId id="279" r:id="rId11"/>
    <p:sldId id="285" r:id="rId12"/>
    <p:sldId id="283" r:id="rId13"/>
    <p:sldId id="281" r:id="rId14"/>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Puccetti" initials="MP" lastIdx="4" clrIdx="0">
    <p:extLst>
      <p:ext uri="{19B8F6BF-5375-455C-9EA6-DF929625EA0E}">
        <p15:presenceInfo xmlns:p15="http://schemas.microsoft.com/office/powerpoint/2012/main" userId="S-1-5-21-1110540805-494246952-1183997380-2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58872" autoAdjust="0"/>
  </p:normalViewPr>
  <p:slideViewPr>
    <p:cSldViewPr showGuides="1">
      <p:cViewPr varScale="1">
        <p:scale>
          <a:sx n="63" d="100"/>
          <a:sy n="63" d="100"/>
        </p:scale>
        <p:origin x="2706" y="78"/>
      </p:cViewPr>
      <p:guideLst>
        <p:guide orient="horz" pos="2880"/>
        <p:guide pos="2160"/>
      </p:guideLst>
    </p:cSldViewPr>
  </p:slideViewPr>
  <p:notesTextViewPr>
    <p:cViewPr>
      <p:scale>
        <a:sx n="100" d="100"/>
        <a:sy n="100" d="100"/>
      </p:scale>
      <p:origin x="0" y="0"/>
    </p:cViewPr>
  </p:notesTextViewPr>
  <p:notesViewPr>
    <p:cSldViewPr>
      <p:cViewPr varScale="1">
        <p:scale>
          <a:sx n="113" d="100"/>
          <a:sy n="113" d="100"/>
        </p:scale>
        <p:origin x="17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F10D5E8-48B7-4203-AC75-4B0A41A25D60}" type="datetimeFigureOut">
              <a:rPr lang="en-AU" smtClean="0"/>
              <a:t>25/08/2022</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240568F-DDE2-44F9-AE83-DC92304B2A2E}" type="slidenum">
              <a:rPr lang="en-AU" smtClean="0"/>
              <a:t>‹#›</a:t>
            </a:fld>
            <a:endParaRPr lang="en-AU"/>
          </a:p>
        </p:txBody>
      </p:sp>
    </p:spTree>
    <p:extLst>
      <p:ext uri="{BB962C8B-B14F-4D97-AF65-F5344CB8AC3E}">
        <p14:creationId xmlns:p14="http://schemas.microsoft.com/office/powerpoint/2010/main" val="101946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esertblueconnect.org.au/"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1800respect.org.au/" TargetMode="External"/><Relationship Id="rId4" Type="http://schemas.openxmlformats.org/officeDocument/2006/relationships/hyperlink" Target="tel:1800737732"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fLUVWZvVZXw"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tp1X2ZOmmz8" TargetMode="External"/><Relationship Id="rId5" Type="http://schemas.openxmlformats.org/officeDocument/2006/relationships/hyperlink" Target="https://www.youtube.com/watch?v=kIelQO2V2UY" TargetMode="External"/><Relationship Id="rId4" Type="http://schemas.openxmlformats.org/officeDocument/2006/relationships/hyperlink" Target="https://www.youtube.com/watch?v=tB7Pkcue9Rk&amp;t=106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Example</a:t>
            </a:r>
            <a:r>
              <a:rPr lang="en-AU" sz="1200" kern="1200" baseline="0" dirty="0">
                <a:solidFill>
                  <a:schemeClr val="tx1"/>
                </a:solidFill>
                <a:effectLst/>
                <a:latin typeface="+mn-lt"/>
                <a:ea typeface="+mn-ea"/>
                <a:cs typeface="+mn-cs"/>
              </a:rPr>
              <a:t>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Acknowledgement of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As an organisation we have recently signed on to the Community Respect &amp; Equality Agreement (CRE) and will be</a:t>
            </a:r>
            <a:r>
              <a:rPr lang="en-AU" sz="1200" i="0" kern="1200" baseline="0" dirty="0">
                <a:solidFill>
                  <a:schemeClr val="tx1"/>
                </a:solidFill>
                <a:effectLst/>
                <a:latin typeface="+mn-lt"/>
                <a:ea typeface="+mn-ea"/>
                <a:cs typeface="+mn-cs"/>
              </a:rPr>
              <a:t> going</a:t>
            </a:r>
            <a:r>
              <a:rPr lang="en-AU" sz="1200" i="0" kern="1200" dirty="0">
                <a:solidFill>
                  <a:schemeClr val="tx1"/>
                </a:solidFill>
                <a:effectLst/>
                <a:latin typeface="+mn-lt"/>
                <a:ea typeface="+mn-ea"/>
                <a:cs typeface="+mn-cs"/>
              </a:rPr>
              <a:t> through this short presentation so that you are all aware of what the CRE Agreement is, and what</a:t>
            </a:r>
            <a:r>
              <a:rPr lang="en-AU" sz="1200" i="0" kern="1200" baseline="0" dirty="0">
                <a:solidFill>
                  <a:schemeClr val="tx1"/>
                </a:solidFill>
                <a:effectLst/>
                <a:latin typeface="+mn-lt"/>
                <a:ea typeface="+mn-ea"/>
                <a:cs typeface="+mn-cs"/>
              </a:rPr>
              <a:t> is involved. </a:t>
            </a:r>
            <a:endParaRPr lang="en-AU" sz="120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589305F3-A81E-4B8C-8D74-596E9869F4E9}" type="slidenum">
              <a:rPr lang="en-AU" smtClean="0"/>
              <a:t>1</a:t>
            </a:fld>
            <a:endParaRPr lang="en-AU"/>
          </a:p>
        </p:txBody>
      </p:sp>
    </p:spTree>
    <p:extLst>
      <p:ext uri="{BB962C8B-B14F-4D97-AF65-F5344CB8AC3E}">
        <p14:creationId xmlns:p14="http://schemas.microsoft.com/office/powerpoint/2010/main" val="586077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Example</a:t>
            </a:r>
            <a:r>
              <a:rPr lang="en-AU" sz="1200" i="0" kern="1200" baseline="0" dirty="0">
                <a:solidFill>
                  <a:schemeClr val="tx1"/>
                </a:solidFill>
                <a:effectLst/>
                <a:latin typeface="+mn-lt"/>
                <a:ea typeface="+mn-ea"/>
                <a:cs typeface="+mn-cs"/>
              </a:rPr>
              <a:t> Discussion:</a:t>
            </a:r>
            <a:endParaRPr lang="en-AU"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There is also an accreditation process involved, so we must try to meet seven of the suggested actions here, or come up with our own ideas in order to become accredited in level 1 (level 2 and 3 will be developed in the future). </a:t>
            </a:r>
          </a:p>
          <a:p>
            <a:endParaRPr lang="en-AU" dirty="0"/>
          </a:p>
          <a:p>
            <a:pPr marL="171450" indent="-171450">
              <a:buFontTx/>
              <a:buChar char="-"/>
            </a:pPr>
            <a:r>
              <a:rPr lang="en-AU" baseline="0" dirty="0"/>
              <a:t>Print checklist out from here: </a:t>
            </a:r>
          </a:p>
          <a:p>
            <a:pPr marL="171450" indent="-171450">
              <a:buFontTx/>
              <a:buChar char="-"/>
            </a:pPr>
            <a:endParaRPr lang="en-AU" baseline="0" dirty="0"/>
          </a:p>
          <a:p>
            <a:pPr marL="171450" indent="-171450">
              <a:buFontTx/>
              <a:buChar char="-"/>
            </a:pPr>
            <a:r>
              <a:rPr lang="en-AU" baseline="0" dirty="0"/>
              <a:t>Allow staff to brainstorm ideas of ways to meet the suggested actions and come up with ideas for additional actions that may be unique for the organisation. Try to prioritise/delegate different actions among staff members/designate someone to lead actions of the agreement. Set another meeting time (or add the CRE Agreement to regular team meeting agendas) to be reviewed and discussed further. </a:t>
            </a:r>
            <a:endParaRPr lang="en-AU" dirty="0"/>
          </a:p>
        </p:txBody>
      </p:sp>
      <p:sp>
        <p:nvSpPr>
          <p:cNvPr id="4" name="Slide Number Placeholder 3"/>
          <p:cNvSpPr>
            <a:spLocks noGrp="1"/>
          </p:cNvSpPr>
          <p:nvPr>
            <p:ph type="sldNum" sz="quarter" idx="10"/>
          </p:nvPr>
        </p:nvSpPr>
        <p:spPr/>
        <p:txBody>
          <a:bodyPr/>
          <a:lstStyle/>
          <a:p>
            <a:fld id="{589305F3-A81E-4B8C-8D74-596E9869F4E9}" type="slidenum">
              <a:rPr lang="en-AU" smtClean="0"/>
              <a:t>10</a:t>
            </a:fld>
            <a:endParaRPr lang="en-AU"/>
          </a:p>
        </p:txBody>
      </p:sp>
    </p:spTree>
    <p:extLst>
      <p:ext uri="{BB962C8B-B14F-4D97-AF65-F5344CB8AC3E}">
        <p14:creationId xmlns:p14="http://schemas.microsoft.com/office/powerpoint/2010/main" val="58251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 Discussion:</a:t>
            </a:r>
          </a:p>
          <a:p>
            <a:r>
              <a:rPr lang="en-AU" dirty="0"/>
              <a:t>If</a:t>
            </a:r>
            <a:r>
              <a:rPr lang="en-AU" baseline="0" dirty="0"/>
              <a:t> anything we have discussed today has raised any concerns for you, please reach out for support.</a:t>
            </a:r>
          </a:p>
          <a:p>
            <a:endParaRPr lang="en-AU" baseline="0" dirty="0"/>
          </a:p>
          <a:p>
            <a:r>
              <a:rPr lang="en-AU" baseline="0" dirty="0"/>
              <a:t>Discuss services, but also how your own workplace can provide support/suggest appropriate person to contact, or what you may be putting in place to support employees experiencing family violence in the </a:t>
            </a:r>
            <a:r>
              <a:rPr lang="en-AU" baseline="0" dirty="0" err="1"/>
              <a:t>furture</a:t>
            </a:r>
            <a:r>
              <a:rPr lang="en-AU" baseline="0" dirty="0"/>
              <a:t> (may have been touched on in previous brainstorm). </a:t>
            </a:r>
          </a:p>
          <a:p>
            <a:endParaRPr lang="en-AU" baseline="0" dirty="0"/>
          </a:p>
          <a:p>
            <a:pPr fontAlgn="base"/>
            <a:r>
              <a:rPr lang="en-AU" baseline="0" dirty="0"/>
              <a:t>There is Desert Blue Connect in town </a:t>
            </a:r>
            <a:endParaRPr lang="en-AU" sz="1200" b="0" i="0" kern="1200" dirty="0">
              <a:solidFill>
                <a:schemeClr val="tx1"/>
              </a:solidFill>
              <a:effectLst/>
              <a:latin typeface="+mn-lt"/>
              <a:ea typeface="+mn-ea"/>
              <a:cs typeface="+mn-cs"/>
            </a:endParaRPr>
          </a:p>
          <a:p>
            <a:pPr fontAlgn="base"/>
            <a:r>
              <a:rPr lang="en-AU" sz="1200" b="0" i="0" kern="1200" dirty="0">
                <a:solidFill>
                  <a:schemeClr val="tx1"/>
                </a:solidFill>
                <a:effectLst/>
                <a:latin typeface="+mn-lt"/>
                <a:ea typeface="+mn-ea"/>
                <a:cs typeface="+mn-cs"/>
              </a:rPr>
              <a:t>Desert Blue Connect provides services in the areas of family violence, women’s health, primary prevention, emergency accommodation for women and children, and rural support services.</a:t>
            </a:r>
          </a:p>
          <a:p>
            <a:pPr fontAlgn="base"/>
            <a:r>
              <a:rPr lang="en-AU" sz="1200" b="1" i="0" kern="1200" dirty="0">
                <a:solidFill>
                  <a:schemeClr val="tx1"/>
                </a:solidFill>
                <a:effectLst/>
                <a:latin typeface="+mn-lt"/>
                <a:ea typeface="+mn-ea"/>
                <a:cs typeface="+mn-cs"/>
              </a:rPr>
              <a:t>Chrysalis House Women’s Refuge: </a:t>
            </a:r>
            <a:r>
              <a:rPr lang="en-AU" sz="1200" b="0" i="0" kern="1200" dirty="0">
                <a:solidFill>
                  <a:schemeClr val="tx1"/>
                </a:solidFill>
                <a:effectLst/>
                <a:latin typeface="+mn-lt"/>
                <a:ea typeface="+mn-ea"/>
                <a:cs typeface="+mn-cs"/>
              </a:rPr>
              <a:t>(08) 9964 2173</a:t>
            </a:r>
          </a:p>
          <a:p>
            <a:pPr fontAlgn="base"/>
            <a:r>
              <a:rPr lang="en-AU" sz="1200" b="1" i="0" kern="1200" dirty="0">
                <a:solidFill>
                  <a:schemeClr val="tx1"/>
                </a:solidFill>
                <a:effectLst/>
                <a:latin typeface="+mn-lt"/>
                <a:ea typeface="+mn-ea"/>
                <a:cs typeface="+mn-cs"/>
              </a:rPr>
              <a:t>Sexual Assault Crisis Line: </a:t>
            </a:r>
            <a:r>
              <a:rPr lang="en-AU" sz="1200" b="0" i="0" kern="1200" dirty="0">
                <a:solidFill>
                  <a:schemeClr val="tx1"/>
                </a:solidFill>
                <a:effectLst/>
                <a:latin typeface="+mn-lt"/>
                <a:ea typeface="+mn-ea"/>
                <a:cs typeface="+mn-cs"/>
              </a:rPr>
              <a:t> 1800 016 798</a:t>
            </a:r>
          </a:p>
          <a:p>
            <a:pPr fontAlgn="base"/>
            <a:r>
              <a:rPr lang="en-AU" sz="1200" b="1" i="0" kern="1200" dirty="0">
                <a:solidFill>
                  <a:schemeClr val="tx1"/>
                </a:solidFill>
                <a:effectLst/>
                <a:latin typeface="+mn-lt"/>
                <a:ea typeface="+mn-ea"/>
                <a:cs typeface="+mn-cs"/>
              </a:rPr>
              <a:t>Main Office: </a:t>
            </a:r>
            <a:r>
              <a:rPr lang="en-AU" sz="1200" b="0" i="0" kern="1200" dirty="0">
                <a:solidFill>
                  <a:schemeClr val="tx1"/>
                </a:solidFill>
                <a:effectLst/>
                <a:latin typeface="+mn-lt"/>
                <a:ea typeface="+mn-ea"/>
                <a:cs typeface="+mn-cs"/>
              </a:rPr>
              <a:t>(08) 9964 2742</a:t>
            </a:r>
          </a:p>
          <a:p>
            <a:pPr fontAlgn="base"/>
            <a:r>
              <a:rPr lang="en-AU" sz="1200" b="1" i="0" kern="1200" dirty="0">
                <a:solidFill>
                  <a:schemeClr val="tx1"/>
                </a:solidFill>
                <a:effectLst/>
                <a:latin typeface="+mn-lt"/>
                <a:ea typeface="+mn-ea"/>
                <a:cs typeface="+mn-cs"/>
              </a:rPr>
              <a:t>Website: </a:t>
            </a:r>
            <a:r>
              <a:rPr lang="en-AU" sz="1200" b="0" i="0" u="none" strike="noStrike" kern="1200" dirty="0">
                <a:solidFill>
                  <a:schemeClr val="tx1"/>
                </a:solidFill>
                <a:effectLst/>
                <a:latin typeface="+mn-lt"/>
                <a:ea typeface="+mn-ea"/>
                <a:cs typeface="+mn-cs"/>
                <a:hlinkClick r:id="rId3"/>
              </a:rPr>
              <a:t>www.desertblueconnect.org.au</a:t>
            </a:r>
            <a:endParaRPr lang="en-AU" sz="1200" b="0" i="0" kern="1200" dirty="0">
              <a:solidFill>
                <a:schemeClr val="tx1"/>
              </a:solidFill>
              <a:effectLst/>
              <a:latin typeface="+mn-lt"/>
              <a:ea typeface="+mn-ea"/>
              <a:cs typeface="+mn-cs"/>
            </a:endParaRPr>
          </a:p>
          <a:p>
            <a:endParaRPr lang="en-AU" baseline="0" dirty="0"/>
          </a:p>
          <a:p>
            <a:pPr fontAlgn="base"/>
            <a:r>
              <a:rPr lang="en-AU" sz="1200" b="0" i="0" kern="1200" dirty="0">
                <a:solidFill>
                  <a:schemeClr val="tx1"/>
                </a:solidFill>
                <a:effectLst/>
                <a:latin typeface="+mn-lt"/>
                <a:ea typeface="+mn-ea"/>
                <a:cs typeface="+mn-cs"/>
              </a:rPr>
              <a:t>1800-RESPECT</a:t>
            </a:r>
          </a:p>
          <a:p>
            <a:pPr fontAlgn="base"/>
            <a:r>
              <a:rPr lang="en-AU" sz="1200" b="0" i="0" kern="1200" dirty="0">
                <a:solidFill>
                  <a:schemeClr val="tx1"/>
                </a:solidFill>
                <a:effectLst/>
                <a:latin typeface="+mn-lt"/>
                <a:ea typeface="+mn-ea"/>
                <a:cs typeface="+mn-cs"/>
              </a:rPr>
              <a:t>If you or someone you know is impacted by sexual assault, domestic or family violence call:</a:t>
            </a:r>
          </a:p>
          <a:p>
            <a:pPr fontAlgn="base"/>
            <a:r>
              <a:rPr lang="en-AU" sz="1200" b="1" i="0" u="none" strike="noStrike" kern="1200" dirty="0">
                <a:solidFill>
                  <a:schemeClr val="tx1"/>
                </a:solidFill>
                <a:effectLst/>
                <a:latin typeface="+mn-lt"/>
                <a:ea typeface="+mn-ea"/>
                <a:cs typeface="+mn-cs"/>
                <a:hlinkClick r:id="rId4"/>
              </a:rPr>
              <a:t>1800-RESPECT (1800 737 732)</a:t>
            </a:r>
            <a:endParaRPr lang="en-AU" sz="1200" b="0" i="0" kern="1200" dirty="0">
              <a:solidFill>
                <a:schemeClr val="tx1"/>
              </a:solidFill>
              <a:effectLst/>
              <a:latin typeface="+mn-lt"/>
              <a:ea typeface="+mn-ea"/>
              <a:cs typeface="+mn-cs"/>
            </a:endParaRPr>
          </a:p>
          <a:p>
            <a:pPr fontAlgn="base"/>
            <a:r>
              <a:rPr lang="en-AU" sz="1200" b="1" i="0" kern="1200" dirty="0">
                <a:solidFill>
                  <a:schemeClr val="tx1"/>
                </a:solidFill>
                <a:effectLst/>
                <a:latin typeface="+mn-lt"/>
                <a:ea typeface="+mn-ea"/>
                <a:cs typeface="+mn-cs"/>
              </a:rPr>
              <a:t>Website: </a:t>
            </a:r>
            <a:r>
              <a:rPr lang="en-AU" sz="1200" b="0" i="0" u="none" strike="noStrike" kern="1200" dirty="0">
                <a:solidFill>
                  <a:schemeClr val="tx1"/>
                </a:solidFill>
                <a:effectLst/>
                <a:latin typeface="+mn-lt"/>
                <a:ea typeface="+mn-ea"/>
                <a:cs typeface="+mn-cs"/>
                <a:hlinkClick r:id="rId5"/>
              </a:rPr>
              <a:t>www.1800respect.org.au</a:t>
            </a:r>
            <a:endParaRPr lang="en-AU" sz="1200" b="0" i="0" u="none" strike="noStrike" kern="1200" dirty="0">
              <a:solidFill>
                <a:schemeClr val="tx1"/>
              </a:solidFill>
              <a:effectLst/>
              <a:latin typeface="+mn-lt"/>
              <a:ea typeface="+mn-ea"/>
              <a:cs typeface="+mn-cs"/>
            </a:endParaRPr>
          </a:p>
          <a:p>
            <a:pPr fontAlgn="base"/>
            <a:endParaRPr lang="en-AU" sz="1200" b="0" i="0" u="none" strike="noStrike" kern="1200" dirty="0">
              <a:solidFill>
                <a:schemeClr val="tx1"/>
              </a:solidFill>
              <a:effectLst/>
              <a:latin typeface="+mn-lt"/>
              <a:ea typeface="+mn-ea"/>
              <a:cs typeface="+mn-cs"/>
            </a:endParaRPr>
          </a:p>
          <a:p>
            <a:pPr fontAlgn="base"/>
            <a:r>
              <a:rPr lang="en-AU" sz="1200" b="1" i="0" kern="1200" dirty="0">
                <a:solidFill>
                  <a:schemeClr val="tx1"/>
                </a:solidFill>
                <a:effectLst/>
                <a:latin typeface="+mn-lt"/>
                <a:ea typeface="+mn-ea"/>
                <a:cs typeface="+mn-cs"/>
              </a:rPr>
              <a:t>Women’s Domestic Violence Helpline</a:t>
            </a:r>
            <a:endParaRPr lang="en-AU" sz="1200" b="0" i="0" kern="1200" dirty="0">
              <a:solidFill>
                <a:schemeClr val="tx1"/>
              </a:solidFill>
              <a:effectLst/>
              <a:latin typeface="+mn-lt"/>
              <a:ea typeface="+mn-ea"/>
              <a:cs typeface="+mn-cs"/>
            </a:endParaRPr>
          </a:p>
          <a:p>
            <a:pPr fontAlgn="base"/>
            <a:r>
              <a:rPr lang="en-AU" sz="1200" b="0" i="0" kern="1200" dirty="0">
                <a:solidFill>
                  <a:schemeClr val="tx1"/>
                </a:solidFill>
                <a:effectLst/>
                <a:latin typeface="+mn-lt"/>
                <a:ea typeface="+mn-ea"/>
                <a:cs typeface="+mn-cs"/>
              </a:rPr>
              <a:t>24/7 Counselling, support and referrals for victims of family and domestic violence, including to refugees or other accommodation support</a:t>
            </a:r>
          </a:p>
          <a:p>
            <a:pPr fontAlgn="base"/>
            <a:r>
              <a:rPr lang="en-AU" sz="1200" b="1" i="0" kern="1200" dirty="0">
                <a:solidFill>
                  <a:schemeClr val="tx1"/>
                </a:solidFill>
                <a:effectLst/>
                <a:latin typeface="+mn-lt"/>
                <a:ea typeface="+mn-ea"/>
                <a:cs typeface="+mn-cs"/>
              </a:rPr>
              <a:t>(08) 9223 1188</a:t>
            </a:r>
            <a:r>
              <a:rPr lang="en-AU" sz="1200" b="0" i="0" kern="1200" dirty="0">
                <a:solidFill>
                  <a:schemeClr val="tx1"/>
                </a:solidFill>
                <a:effectLst/>
                <a:latin typeface="+mn-lt"/>
                <a:ea typeface="+mn-ea"/>
                <a:cs typeface="+mn-cs"/>
              </a:rPr>
              <a:t> or free call </a:t>
            </a:r>
            <a:r>
              <a:rPr lang="en-AU" sz="1200" b="1" i="0" kern="1200" dirty="0">
                <a:solidFill>
                  <a:schemeClr val="tx1"/>
                </a:solidFill>
                <a:effectLst/>
                <a:latin typeface="+mn-lt"/>
                <a:ea typeface="+mn-ea"/>
                <a:cs typeface="+mn-cs"/>
              </a:rPr>
              <a:t>1800 007 339</a:t>
            </a:r>
            <a:endParaRPr lang="en-AU" sz="1200" b="0" i="0" kern="1200" dirty="0">
              <a:solidFill>
                <a:schemeClr val="tx1"/>
              </a:solidFill>
              <a:effectLst/>
              <a:latin typeface="+mn-lt"/>
              <a:ea typeface="+mn-ea"/>
              <a:cs typeface="+mn-cs"/>
            </a:endParaRPr>
          </a:p>
          <a:p>
            <a:pPr fontAlgn="base"/>
            <a:endParaRPr lang="en-AU" sz="1200" b="0" i="0" kern="1200" dirty="0">
              <a:solidFill>
                <a:schemeClr val="tx1"/>
              </a:solidFill>
              <a:effectLst/>
              <a:latin typeface="+mn-lt"/>
              <a:ea typeface="+mn-ea"/>
              <a:cs typeface="+mn-cs"/>
            </a:endParaRPr>
          </a:p>
          <a:p>
            <a:pPr fontAlgn="base"/>
            <a:r>
              <a:rPr lang="en-AU" sz="1200" b="1" i="0" kern="1200" dirty="0">
                <a:solidFill>
                  <a:schemeClr val="tx1"/>
                </a:solidFill>
                <a:effectLst/>
                <a:latin typeface="+mn-lt"/>
                <a:ea typeface="+mn-ea"/>
                <a:cs typeface="+mn-cs"/>
              </a:rPr>
              <a:t>Men’s Domestic Violence Helpline</a:t>
            </a:r>
            <a:endParaRPr lang="en-AU" sz="1200" b="0" i="0" kern="1200" dirty="0">
              <a:solidFill>
                <a:schemeClr val="tx1"/>
              </a:solidFill>
              <a:effectLst/>
              <a:latin typeface="+mn-lt"/>
              <a:ea typeface="+mn-ea"/>
              <a:cs typeface="+mn-cs"/>
            </a:endParaRPr>
          </a:p>
          <a:p>
            <a:pPr fontAlgn="base"/>
            <a:r>
              <a:rPr lang="en-AU" sz="1200" b="0" i="0" kern="1200" dirty="0">
                <a:solidFill>
                  <a:schemeClr val="tx1"/>
                </a:solidFill>
                <a:effectLst/>
                <a:latin typeface="+mn-lt"/>
                <a:ea typeface="+mn-ea"/>
                <a:cs typeface="+mn-cs"/>
              </a:rPr>
              <a:t>Provides 24/7 counselling and referrals for male perpetrators, as well as male victims of family and domestic violence.</a:t>
            </a:r>
          </a:p>
          <a:p>
            <a:pPr fontAlgn="base"/>
            <a:r>
              <a:rPr lang="en-AU" sz="1200" b="1" i="0" kern="1200" dirty="0">
                <a:solidFill>
                  <a:schemeClr val="tx1"/>
                </a:solidFill>
                <a:effectLst/>
                <a:latin typeface="+mn-lt"/>
                <a:ea typeface="+mn-ea"/>
                <a:cs typeface="+mn-cs"/>
              </a:rPr>
              <a:t>(08) 9223 1199</a:t>
            </a:r>
            <a:r>
              <a:rPr lang="en-AU" sz="1200" b="0" i="0" kern="1200" dirty="0">
                <a:solidFill>
                  <a:schemeClr val="tx1"/>
                </a:solidFill>
                <a:effectLst/>
                <a:latin typeface="+mn-lt"/>
                <a:ea typeface="+mn-ea"/>
                <a:cs typeface="+mn-cs"/>
              </a:rPr>
              <a:t> or free call </a:t>
            </a:r>
            <a:r>
              <a:rPr lang="en-AU" sz="1200" b="1" i="0" kern="1200" dirty="0">
                <a:solidFill>
                  <a:schemeClr val="tx1"/>
                </a:solidFill>
                <a:effectLst/>
                <a:latin typeface="+mn-lt"/>
                <a:ea typeface="+mn-ea"/>
                <a:cs typeface="+mn-cs"/>
              </a:rPr>
              <a:t>1800 000 599 </a:t>
            </a:r>
            <a:endParaRPr lang="en-AU" sz="1200" b="0" i="0" kern="1200" dirty="0">
              <a:solidFill>
                <a:schemeClr val="tx1"/>
              </a:solidFill>
              <a:effectLst/>
              <a:latin typeface="+mn-lt"/>
              <a:ea typeface="+mn-ea"/>
              <a:cs typeface="+mn-cs"/>
            </a:endParaRPr>
          </a:p>
          <a:p>
            <a:pPr fontAlgn="base"/>
            <a:endParaRPr lang="en-AU" sz="1200" b="0" i="0" kern="1200" dirty="0">
              <a:solidFill>
                <a:schemeClr val="tx1"/>
              </a:solidFill>
              <a:effectLst/>
              <a:latin typeface="+mn-lt"/>
              <a:ea typeface="+mn-ea"/>
              <a:cs typeface="+mn-cs"/>
            </a:endParaRPr>
          </a:p>
          <a:p>
            <a:endParaRPr lang="en-AU" baseline="0" dirty="0"/>
          </a:p>
        </p:txBody>
      </p:sp>
      <p:sp>
        <p:nvSpPr>
          <p:cNvPr id="4" name="Slide Number Placeholder 3"/>
          <p:cNvSpPr>
            <a:spLocks noGrp="1"/>
          </p:cNvSpPr>
          <p:nvPr>
            <p:ph type="sldNum" sz="quarter" idx="10"/>
          </p:nvPr>
        </p:nvSpPr>
        <p:spPr/>
        <p:txBody>
          <a:bodyPr/>
          <a:lstStyle/>
          <a:p>
            <a:fld id="{1240568F-DDE2-44F9-AE83-DC92304B2A2E}" type="slidenum">
              <a:rPr lang="en-AU" smtClean="0"/>
              <a:t>11</a:t>
            </a:fld>
            <a:endParaRPr lang="en-AU"/>
          </a:p>
        </p:txBody>
      </p:sp>
    </p:spTree>
    <p:extLst>
      <p:ext uri="{BB962C8B-B14F-4D97-AF65-F5344CB8AC3E}">
        <p14:creationId xmlns:p14="http://schemas.microsoft.com/office/powerpoint/2010/main" val="381452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89305F3-A81E-4B8C-8D74-596E9869F4E9}" type="slidenum">
              <a:rPr lang="en-AU" smtClean="0"/>
              <a:t>12</a:t>
            </a:fld>
            <a:endParaRPr lang="en-AU"/>
          </a:p>
        </p:txBody>
      </p:sp>
    </p:spTree>
    <p:extLst>
      <p:ext uri="{BB962C8B-B14F-4D97-AF65-F5344CB8AC3E}">
        <p14:creationId xmlns:p14="http://schemas.microsoft.com/office/powerpoint/2010/main" val="2704796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89305F3-A81E-4B8C-8D74-596E9869F4E9}" type="slidenum">
              <a:rPr lang="en-AU" smtClean="0"/>
              <a:t>13</a:t>
            </a:fld>
            <a:endParaRPr lang="en-AU"/>
          </a:p>
        </p:txBody>
      </p:sp>
    </p:spTree>
    <p:extLst>
      <p:ext uri="{BB962C8B-B14F-4D97-AF65-F5344CB8AC3E}">
        <p14:creationId xmlns:p14="http://schemas.microsoft.com/office/powerpoint/2010/main" val="30768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 Discussion:</a:t>
            </a:r>
          </a:p>
          <a:p>
            <a:endParaRPr lang="en-AU" dirty="0"/>
          </a:p>
          <a:p>
            <a:r>
              <a:rPr lang="en-AU" sz="1200" i="0" kern="1200" dirty="0">
                <a:solidFill>
                  <a:schemeClr val="tx1"/>
                </a:solidFill>
                <a:effectLst/>
                <a:latin typeface="+mn-lt"/>
                <a:ea typeface="+mn-ea"/>
                <a:cs typeface="+mn-cs"/>
              </a:rPr>
              <a:t>The CRE Agreement is for organisations/businesses/schools/sporting clubs etc.  to acknowledge and recognise family violence as being a key social and health issue. In signing on to the Agreement we will joining over 30 different organisations here in Geraldton to collectively say that #</a:t>
            </a:r>
            <a:r>
              <a:rPr lang="en-AU" sz="1200" i="0" kern="1200" dirty="0" err="1">
                <a:solidFill>
                  <a:schemeClr val="tx1"/>
                </a:solidFill>
                <a:effectLst/>
                <a:latin typeface="+mn-lt"/>
                <a:ea typeface="+mn-ea"/>
                <a:cs typeface="+mn-cs"/>
              </a:rPr>
              <a:t>ViolenceIsNeverOk</a:t>
            </a:r>
            <a:endParaRPr lang="en-AU" sz="1200" i="0" kern="1200" dirty="0">
              <a:solidFill>
                <a:schemeClr val="tx1"/>
              </a:solidFill>
              <a:effectLst/>
              <a:latin typeface="+mn-lt"/>
              <a:ea typeface="+mn-ea"/>
              <a:cs typeface="+mn-cs"/>
            </a:endParaRPr>
          </a:p>
          <a:p>
            <a:endParaRPr lang="en-AU" sz="1200" i="0" kern="1200" dirty="0">
              <a:solidFill>
                <a:schemeClr val="tx1"/>
              </a:solidFill>
              <a:effectLst/>
              <a:latin typeface="+mn-lt"/>
              <a:ea typeface="+mn-ea"/>
              <a:cs typeface="+mn-cs"/>
            </a:endParaRPr>
          </a:p>
          <a:p>
            <a:r>
              <a:rPr lang="en-AU" sz="1200" i="0" kern="1200" dirty="0">
                <a:solidFill>
                  <a:schemeClr val="tx1"/>
                </a:solidFill>
                <a:effectLst/>
                <a:latin typeface="+mn-lt"/>
                <a:ea typeface="+mn-ea"/>
                <a:cs typeface="+mn-cs"/>
              </a:rPr>
              <a:t>The Agreement aims to highlight the need for a community approach to prevention, gather support for action that stops family violence and inspire people to act at an organisational level to eliminate the attitudes that support family violence. </a:t>
            </a:r>
          </a:p>
          <a:p>
            <a:endParaRPr lang="en-AU" dirty="0"/>
          </a:p>
        </p:txBody>
      </p:sp>
      <p:sp>
        <p:nvSpPr>
          <p:cNvPr id="4" name="Slide Number Placeholder 3"/>
          <p:cNvSpPr>
            <a:spLocks noGrp="1"/>
          </p:cNvSpPr>
          <p:nvPr>
            <p:ph type="sldNum" sz="quarter" idx="10"/>
          </p:nvPr>
        </p:nvSpPr>
        <p:spPr/>
        <p:txBody>
          <a:bodyPr/>
          <a:lstStyle/>
          <a:p>
            <a:fld id="{589305F3-A81E-4B8C-8D74-596E9869F4E9}" type="slidenum">
              <a:rPr lang="en-AU" smtClean="0"/>
              <a:t>2</a:t>
            </a:fld>
            <a:endParaRPr lang="en-AU"/>
          </a:p>
        </p:txBody>
      </p:sp>
    </p:spTree>
    <p:extLst>
      <p:ext uri="{BB962C8B-B14F-4D97-AF65-F5344CB8AC3E}">
        <p14:creationId xmlns:p14="http://schemas.microsoft.com/office/powerpoint/2010/main" val="71354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50" dirty="0"/>
              <a:t>Example</a:t>
            </a:r>
            <a:r>
              <a:rPr lang="en-AU" sz="1050" baseline="0" dirty="0"/>
              <a:t> discussion: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in the City of Greater Geraldton alone there has been 1702 reported cases of family violence in the previous year, this works out to being 141 a month and 4 incidents a</a:t>
            </a:r>
            <a:r>
              <a:rPr lang="en-AU" sz="1200" i="0" kern="1200" baseline="0" dirty="0">
                <a:solidFill>
                  <a:schemeClr val="tx1"/>
                </a:solidFill>
                <a:effectLst/>
                <a:latin typeface="+mn-lt"/>
                <a:ea typeface="+mn-ea"/>
                <a:cs typeface="+mn-cs"/>
              </a:rPr>
              <a: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Considering that only 17% of women who are experience violence from a current partner</a:t>
            </a:r>
            <a:r>
              <a:rPr lang="en-AU" sz="1200" i="0" kern="1200" baseline="0" dirty="0">
                <a:solidFill>
                  <a:schemeClr val="tx1"/>
                </a:solidFill>
                <a:effectLst/>
                <a:latin typeface="+mn-lt"/>
                <a:ea typeface="+mn-ea"/>
                <a:cs typeface="+mn-cs"/>
              </a:rPr>
              <a:t> contact police,</a:t>
            </a:r>
            <a:r>
              <a:rPr lang="en-AU" sz="1200" i="0" kern="1200" dirty="0">
                <a:solidFill>
                  <a:schemeClr val="tx1"/>
                </a:solidFill>
                <a:effectLst/>
                <a:latin typeface="+mn-lt"/>
                <a:ea typeface="+mn-ea"/>
                <a:cs typeface="+mn-cs"/>
              </a:rPr>
              <a:t> it is likely that these numbers are much, much higher.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Nationally</a:t>
            </a:r>
            <a:r>
              <a:rPr lang="en-AU" sz="1200" i="0" kern="1200" baseline="0" dirty="0">
                <a:solidFill>
                  <a:schemeClr val="tx1"/>
                </a:solidFill>
                <a:effectLst/>
                <a:latin typeface="+mn-lt"/>
                <a:ea typeface="+mn-ea"/>
                <a:cs typeface="+mn-cs"/>
              </a:rPr>
              <a:t> </a:t>
            </a:r>
            <a:r>
              <a:rPr lang="en-AU" sz="1200" i="0" kern="1200" dirty="0">
                <a:solidFill>
                  <a:schemeClr val="tx1"/>
                </a:solidFill>
                <a:effectLst/>
                <a:latin typeface="+mn-lt"/>
                <a:ea typeface="+mn-ea"/>
                <a:cs typeface="+mn-cs"/>
              </a:rPr>
              <a:t>one women is killed by a current or former partner nearly every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The</a:t>
            </a:r>
            <a:r>
              <a:rPr lang="en-AU" sz="1200" i="0" kern="1200" baseline="0" dirty="0">
                <a:solidFill>
                  <a:schemeClr val="tx1"/>
                </a:solidFill>
                <a:effectLst/>
                <a:latin typeface="+mn-lt"/>
                <a:ea typeface="+mn-ea"/>
                <a:cs typeface="+mn-cs"/>
              </a:rPr>
              <a:t> attitudes and behaviours that support family violence occur in </a:t>
            </a:r>
            <a:r>
              <a:rPr lang="en-AU" sz="1200" i="0" kern="1200" dirty="0">
                <a:solidFill>
                  <a:schemeClr val="tx1"/>
                </a:solidFill>
                <a:effectLst/>
                <a:latin typeface="+mn-lt"/>
                <a:ea typeface="+mn-ea"/>
                <a:cs typeface="+mn-cs"/>
              </a:rPr>
              <a:t>workplaces with</a:t>
            </a:r>
            <a:r>
              <a:rPr lang="en-AU" sz="1200" i="0" kern="1200" baseline="0" dirty="0">
                <a:solidFill>
                  <a:schemeClr val="tx1"/>
                </a:solidFill>
                <a:effectLst/>
                <a:latin typeface="+mn-lt"/>
                <a:ea typeface="+mn-ea"/>
                <a:cs typeface="+mn-cs"/>
              </a:rPr>
              <a:t> 2 in 5 </a:t>
            </a:r>
            <a:r>
              <a:rPr lang="en-AU" sz="1200" i="0" kern="1200" dirty="0">
                <a:solidFill>
                  <a:schemeClr val="tx1"/>
                </a:solidFill>
                <a:effectLst/>
                <a:latin typeface="+mn-lt"/>
                <a:ea typeface="+mn-ea"/>
                <a:cs typeface="+mn-cs"/>
              </a:rPr>
              <a:t>women having experienced</a:t>
            </a:r>
            <a:r>
              <a:rPr lang="en-AU" sz="1200" i="0" kern="1200" baseline="0" dirty="0">
                <a:solidFill>
                  <a:schemeClr val="tx1"/>
                </a:solidFill>
                <a:effectLst/>
                <a:latin typeface="+mn-lt"/>
                <a:ea typeface="+mn-ea"/>
                <a:cs typeface="+mn-cs"/>
              </a:rPr>
              <a:t> sexual harassment in the workplace (</a:t>
            </a:r>
            <a:r>
              <a:rPr lang="en-AU" sz="1200" i="1" kern="1200" baseline="0" dirty="0">
                <a:solidFill>
                  <a:schemeClr val="tx1"/>
                </a:solidFill>
                <a:effectLst/>
                <a:latin typeface="+mn-lt"/>
                <a:ea typeface="+mn-ea"/>
                <a:cs typeface="+mn-cs"/>
              </a:rPr>
              <a:t>Safe Work Australia/Australian Human Rights 2018 National Survey)</a:t>
            </a: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With 60% of Australian women who experience violence by a current partner being in paid employment, family violence is costing the Australian economy an estimated $22 billion each year, and with 94% of employees agreeing that employers should take a leadership role in educating their workplace about respectful relationships between men and women - we have a role to play in supporting our staff and colleagues who may be affected by family violence, whilst also ensuring our workplace takes action in addressing the underlying causes of family violence.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Furthermore Family Violence has a huge impact on productivity and costs to the Employer, with employers incurring 6% of the total cost of violence against women from an intimate partner </a:t>
            </a:r>
            <a:r>
              <a:rPr lang="en-AU" sz="1200" i="1" kern="1200" baseline="0" dirty="0">
                <a:solidFill>
                  <a:schemeClr val="tx1"/>
                </a:solidFill>
                <a:effectLst/>
                <a:latin typeface="+mn-lt"/>
                <a:ea typeface="+mn-ea"/>
                <a:cs typeface="+mn-cs"/>
              </a:rPr>
              <a:t>(PWC A High Price To Pay Report, 2015)</a:t>
            </a:r>
            <a:endParaRPr lang="en-AU" sz="1200" i="1" kern="1200" dirty="0">
              <a:solidFill>
                <a:schemeClr val="tx1"/>
              </a:solidFill>
              <a:effectLst/>
              <a:latin typeface="+mn-lt"/>
              <a:ea typeface="+mn-ea"/>
              <a:cs typeface="+mn-cs"/>
            </a:endParaRPr>
          </a:p>
          <a:p>
            <a:endParaRPr lang="en-AU" sz="1050" dirty="0"/>
          </a:p>
        </p:txBody>
      </p:sp>
      <p:sp>
        <p:nvSpPr>
          <p:cNvPr id="4" name="Slide Number Placeholder 3"/>
          <p:cNvSpPr>
            <a:spLocks noGrp="1"/>
          </p:cNvSpPr>
          <p:nvPr>
            <p:ph type="sldNum" sz="quarter" idx="10"/>
          </p:nvPr>
        </p:nvSpPr>
        <p:spPr/>
        <p:txBody>
          <a:bodyPr/>
          <a:lstStyle/>
          <a:p>
            <a:fld id="{589305F3-A81E-4B8C-8D74-596E9869F4E9}" type="slidenum">
              <a:rPr lang="en-AU" smtClean="0"/>
              <a:t>3</a:t>
            </a:fld>
            <a:endParaRPr lang="en-AU"/>
          </a:p>
        </p:txBody>
      </p:sp>
    </p:spTree>
    <p:extLst>
      <p:ext uri="{BB962C8B-B14F-4D97-AF65-F5344CB8AC3E}">
        <p14:creationId xmlns:p14="http://schemas.microsoft.com/office/powerpoint/2010/main" val="259466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3557587"/>
          </a:xfrm>
        </p:spPr>
        <p:txBody>
          <a:bodyPr/>
          <a:lstStyle/>
          <a:p>
            <a:r>
              <a:rPr lang="en-AU" sz="1200" i="0" kern="1200" dirty="0">
                <a:solidFill>
                  <a:schemeClr val="tx1"/>
                </a:solidFill>
                <a:effectLst/>
                <a:latin typeface="+mn-lt"/>
                <a:ea typeface="+mn-ea"/>
                <a:cs typeface="+mn-cs"/>
              </a:rPr>
              <a:t>Example</a:t>
            </a:r>
            <a:r>
              <a:rPr lang="en-AU" sz="1200" i="0" kern="1200" baseline="0" dirty="0">
                <a:solidFill>
                  <a:schemeClr val="tx1"/>
                </a:solidFill>
                <a:effectLst/>
                <a:latin typeface="+mn-lt"/>
                <a:ea typeface="+mn-ea"/>
                <a:cs typeface="+mn-cs"/>
              </a:rPr>
              <a:t> discussion: </a:t>
            </a:r>
            <a:endParaRPr lang="en-AU" sz="1200" i="0" kern="1200" dirty="0">
              <a:solidFill>
                <a:schemeClr val="tx1"/>
              </a:solidFill>
              <a:effectLst/>
              <a:latin typeface="+mn-lt"/>
              <a:ea typeface="+mn-ea"/>
              <a:cs typeface="+mn-cs"/>
            </a:endParaRPr>
          </a:p>
          <a:p>
            <a:r>
              <a:rPr lang="en-AU" sz="1200" i="0" kern="1200" dirty="0">
                <a:solidFill>
                  <a:schemeClr val="tx1"/>
                </a:solidFill>
                <a:effectLst/>
                <a:latin typeface="+mn-lt"/>
                <a:ea typeface="+mn-ea"/>
                <a:cs typeface="+mn-cs"/>
              </a:rPr>
              <a:t>The CRE Agreement is a component of the wider CRE Project, which is based on the change the story shared framework for prevention of violence against women. The project acknowledges that while both men and women experience family violence, women are overwhelming impacted and are a greater risk of experiencing server injury, fear and death. This is why the CRE project uses a gendered lens at looking at family violence, whilst also acknowledging that violence can affect anyone and everyone in the community. </a:t>
            </a:r>
          </a:p>
          <a:p>
            <a:endParaRPr lang="en-AU" sz="1200" i="0" kern="1200" dirty="0">
              <a:solidFill>
                <a:schemeClr val="tx1"/>
              </a:solidFill>
              <a:effectLst/>
              <a:latin typeface="+mn-lt"/>
              <a:ea typeface="+mn-ea"/>
              <a:cs typeface="+mn-cs"/>
            </a:endParaRPr>
          </a:p>
          <a:p>
            <a:r>
              <a:rPr lang="en-AU" sz="1200" i="0" kern="1200" dirty="0">
                <a:solidFill>
                  <a:schemeClr val="tx1"/>
                </a:solidFill>
                <a:effectLst/>
                <a:latin typeface="+mn-lt"/>
                <a:ea typeface="+mn-ea"/>
                <a:cs typeface="+mn-cs"/>
              </a:rPr>
              <a:t>Here is a short video that describes how disrespect towards women leads to the attitudes and behaviours that</a:t>
            </a:r>
            <a:r>
              <a:rPr lang="en-AU" sz="1200" i="0" kern="1200" baseline="0" dirty="0">
                <a:solidFill>
                  <a:schemeClr val="tx1"/>
                </a:solidFill>
                <a:effectLst/>
                <a:latin typeface="+mn-lt"/>
                <a:ea typeface="+mn-ea"/>
                <a:cs typeface="+mn-cs"/>
              </a:rPr>
              <a:t> support</a:t>
            </a:r>
            <a:r>
              <a:rPr lang="en-AU" sz="1200" i="0" kern="1200" dirty="0">
                <a:solidFill>
                  <a:schemeClr val="tx1"/>
                </a:solidFill>
                <a:effectLst/>
                <a:latin typeface="+mn-lt"/>
                <a:ea typeface="+mn-ea"/>
                <a:cs typeface="+mn-cs"/>
              </a:rPr>
              <a:t> family violence becoming accepted in society. </a:t>
            </a:r>
            <a:endParaRPr lang="en-AU" sz="1200" b="1" i="0" kern="1200" dirty="0">
              <a:solidFill>
                <a:schemeClr val="tx1"/>
              </a:solidFill>
              <a:effectLst/>
              <a:latin typeface="+mn-lt"/>
              <a:ea typeface="+mn-ea"/>
              <a:cs typeface="+mn-cs"/>
            </a:endParaRPr>
          </a:p>
          <a:p>
            <a:endParaRPr lang="en-AU" sz="1200" b="0" i="1"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Video</a:t>
            </a:r>
            <a:r>
              <a:rPr lang="en-AU" sz="1200" b="0" i="0" kern="1200" baseline="0" dirty="0">
                <a:solidFill>
                  <a:schemeClr val="tx1"/>
                </a:solidFill>
                <a:effectLst/>
                <a:latin typeface="+mn-lt"/>
                <a:ea typeface="+mn-ea"/>
                <a:cs typeface="+mn-cs"/>
              </a:rPr>
              <a:t> options: </a:t>
            </a:r>
          </a:p>
          <a:p>
            <a:r>
              <a:rPr lang="en-AU" dirty="0">
                <a:hlinkClick r:id="rId3"/>
              </a:rPr>
              <a:t>https://www.youtube.com/watch?v=fLUVWZvVZXw</a:t>
            </a:r>
            <a:r>
              <a:rPr lang="en-AU" dirty="0"/>
              <a:t> – Let’s change the story: Violence against women</a:t>
            </a:r>
            <a:r>
              <a:rPr lang="en-AU" baseline="0" dirty="0"/>
              <a:t> in Australia (4:27)</a:t>
            </a:r>
          </a:p>
          <a:p>
            <a:r>
              <a:rPr lang="en-AU" dirty="0">
                <a:hlinkClick r:id="rId4"/>
              </a:rPr>
              <a:t>https://www.youtube.com/watch?v=tB7Pkcue9Rk&amp;t=106s</a:t>
            </a:r>
            <a:r>
              <a:rPr lang="en-AU" dirty="0"/>
              <a:t> – It’s time to act on Our Watch (4:02)</a:t>
            </a:r>
          </a:p>
          <a:p>
            <a:r>
              <a:rPr lang="en-AU" dirty="0">
                <a:hlinkClick r:id="rId5"/>
              </a:rPr>
              <a:t>https://www.youtube.com/watch?v=kIelQO2V2UY</a:t>
            </a:r>
            <a:r>
              <a:rPr lang="en-AU" dirty="0"/>
              <a:t> – More than</a:t>
            </a:r>
            <a:r>
              <a:rPr lang="en-AU" baseline="0" dirty="0"/>
              <a:t> a spectator (1:13)</a:t>
            </a:r>
          </a:p>
          <a:p>
            <a:r>
              <a:rPr lang="en-AU" dirty="0">
                <a:hlinkClick r:id="rId6"/>
              </a:rPr>
              <a:t>https://www.youtube.com/watch?v=tp1X2ZOmmz8</a:t>
            </a:r>
            <a:r>
              <a:rPr lang="en-AU" dirty="0"/>
              <a:t> – Violence against women:</a:t>
            </a:r>
            <a:r>
              <a:rPr lang="en-AU" baseline="0" dirty="0"/>
              <a:t> Sport can help change the story (3:29)</a:t>
            </a:r>
          </a:p>
          <a:p>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9305F3-A81E-4B8C-8D74-596E9869F4E9}" type="slidenum">
              <a:rPr lang="en-AU" smtClean="0"/>
              <a:t>4</a:t>
            </a:fld>
            <a:endParaRPr lang="en-AU"/>
          </a:p>
        </p:txBody>
      </p:sp>
    </p:spTree>
    <p:extLst>
      <p:ext uri="{BB962C8B-B14F-4D97-AF65-F5344CB8AC3E}">
        <p14:creationId xmlns:p14="http://schemas.microsoft.com/office/powerpoint/2010/main" val="279865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a:t>
            </a:r>
            <a:r>
              <a:rPr lang="en-AU" baseline="0" dirty="0"/>
              <a:t>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As we can see in this iceberg image, it is the underlying sexist language, harmful gender stereotypes, unequal pay, sexist jokes</a:t>
            </a:r>
            <a:r>
              <a:rPr lang="en-AU" sz="1200" i="0" kern="1200" baseline="0" dirty="0">
                <a:solidFill>
                  <a:schemeClr val="tx1"/>
                </a:solidFill>
                <a:effectLst/>
                <a:latin typeface="+mn-lt"/>
                <a:ea typeface="+mn-ea"/>
                <a:cs typeface="+mn-cs"/>
              </a:rPr>
              <a:t> and </a:t>
            </a:r>
            <a:r>
              <a:rPr lang="en-AU" sz="1200" i="0" kern="1200" dirty="0">
                <a:solidFill>
                  <a:schemeClr val="tx1"/>
                </a:solidFill>
                <a:effectLst/>
                <a:latin typeface="+mn-lt"/>
                <a:ea typeface="+mn-ea"/>
                <a:cs typeface="+mn-cs"/>
              </a:rPr>
              <a:t>disrespect of women that lie under surface, but it are these social norms that build up and supports the tip of the iceberg that is the sexual harassment, physical and emotional abuse, sexual assault, rape and murder. This is</a:t>
            </a:r>
            <a:r>
              <a:rPr lang="en-AU" sz="1200" i="0" kern="1200" baseline="0" dirty="0">
                <a:solidFill>
                  <a:schemeClr val="tx1"/>
                </a:solidFill>
                <a:effectLst/>
                <a:latin typeface="+mn-lt"/>
                <a:ea typeface="+mn-ea"/>
                <a:cs typeface="+mn-cs"/>
              </a:rPr>
              <a:t> why we need to work to address what lies under the surface, in order to prevent the tip of the iceberg emerging. </a:t>
            </a:r>
            <a:endParaRPr lang="en-AU" dirty="0"/>
          </a:p>
        </p:txBody>
      </p:sp>
      <p:sp>
        <p:nvSpPr>
          <p:cNvPr id="4" name="Slide Number Placeholder 3"/>
          <p:cNvSpPr>
            <a:spLocks noGrp="1"/>
          </p:cNvSpPr>
          <p:nvPr>
            <p:ph type="sldNum" sz="quarter" idx="10"/>
          </p:nvPr>
        </p:nvSpPr>
        <p:spPr/>
        <p:txBody>
          <a:bodyPr/>
          <a:lstStyle/>
          <a:p>
            <a:fld id="{589305F3-A81E-4B8C-8D74-596E9869F4E9}" type="slidenum">
              <a:rPr lang="en-AU" smtClean="0"/>
              <a:t>5</a:t>
            </a:fld>
            <a:endParaRPr lang="en-AU"/>
          </a:p>
        </p:txBody>
      </p:sp>
    </p:spTree>
    <p:extLst>
      <p:ext uri="{BB962C8B-B14F-4D97-AF65-F5344CB8AC3E}">
        <p14:creationId xmlns:p14="http://schemas.microsoft.com/office/powerpoint/2010/main" val="359225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a:t>
            </a:r>
            <a:r>
              <a:rPr lang="en-AU" baseline="0" dirty="0"/>
              <a:t> your own words explain why as an organisation you felt it was important to sign onto the CRE Agreement.</a:t>
            </a:r>
            <a:endParaRPr lang="en-AU" dirty="0"/>
          </a:p>
          <a:p>
            <a:r>
              <a:rPr lang="en-AU" dirty="0"/>
              <a:t>Example</a:t>
            </a:r>
            <a:r>
              <a:rPr lang="en-AU" baseline="0" dirty="0"/>
              <a:t> discussion:</a:t>
            </a:r>
          </a:p>
          <a:p>
            <a:endParaRPr lang="en-AU" baseline="0" dirty="0"/>
          </a:p>
          <a:p>
            <a:r>
              <a:rPr lang="en-AU" sz="1200" i="0" kern="1200" dirty="0">
                <a:solidFill>
                  <a:schemeClr val="tx1"/>
                </a:solidFill>
                <a:effectLst/>
                <a:latin typeface="+mn-lt"/>
                <a:ea typeface="+mn-ea"/>
                <a:cs typeface="+mn-cs"/>
              </a:rPr>
              <a:t>We signed up to show that</a:t>
            </a:r>
            <a:r>
              <a:rPr lang="en-AU" sz="1200" i="0" kern="1200" baseline="0" dirty="0">
                <a:solidFill>
                  <a:schemeClr val="tx1"/>
                </a:solidFill>
                <a:effectLst/>
                <a:latin typeface="+mn-lt"/>
                <a:ea typeface="+mn-ea"/>
                <a:cs typeface="+mn-cs"/>
              </a:rPr>
              <a:t> as an </a:t>
            </a:r>
            <a:r>
              <a:rPr lang="en-AU" sz="1200" i="0" kern="1200" dirty="0">
                <a:solidFill>
                  <a:schemeClr val="tx1"/>
                </a:solidFill>
                <a:effectLst/>
                <a:latin typeface="+mn-lt"/>
                <a:ea typeface="+mn-ea"/>
                <a:cs typeface="+mn-cs"/>
              </a:rPr>
              <a:t>organisation we</a:t>
            </a:r>
            <a:r>
              <a:rPr lang="en-AU" sz="1200" i="0" kern="1200" baseline="0" dirty="0">
                <a:solidFill>
                  <a:schemeClr val="tx1"/>
                </a:solidFill>
                <a:effectLst/>
                <a:latin typeface="+mn-lt"/>
                <a:ea typeface="+mn-ea"/>
                <a:cs typeface="+mn-cs"/>
              </a:rPr>
              <a:t> want to be part of the change</a:t>
            </a:r>
            <a:r>
              <a:rPr lang="en-AU" sz="1200" i="0" kern="1200" dirty="0">
                <a:solidFill>
                  <a:schemeClr val="tx1"/>
                </a:solidFill>
                <a:effectLst/>
                <a:latin typeface="+mn-lt"/>
                <a:ea typeface="+mn-ea"/>
                <a:cs typeface="+mn-cs"/>
              </a:rPr>
              <a:t>, and to stand up against these attitudes and behaviours that support family violence. We want everyone within our workplace to feel safe, respected and to be treated equally. </a:t>
            </a:r>
            <a:endParaRPr lang="en-AU" i="0" dirty="0"/>
          </a:p>
        </p:txBody>
      </p:sp>
      <p:sp>
        <p:nvSpPr>
          <p:cNvPr id="4" name="Slide Number Placeholder 3"/>
          <p:cNvSpPr>
            <a:spLocks noGrp="1"/>
          </p:cNvSpPr>
          <p:nvPr>
            <p:ph type="sldNum" sz="quarter" idx="10"/>
          </p:nvPr>
        </p:nvSpPr>
        <p:spPr/>
        <p:txBody>
          <a:bodyPr/>
          <a:lstStyle/>
          <a:p>
            <a:fld id="{589305F3-A81E-4B8C-8D74-596E9869F4E9}" type="slidenum">
              <a:rPr lang="en-AU" smtClean="0"/>
              <a:t>6</a:t>
            </a:fld>
            <a:endParaRPr lang="en-AU"/>
          </a:p>
        </p:txBody>
      </p:sp>
    </p:spTree>
    <p:extLst>
      <p:ext uri="{BB962C8B-B14F-4D97-AF65-F5344CB8AC3E}">
        <p14:creationId xmlns:p14="http://schemas.microsoft.com/office/powerpoint/2010/main" val="243008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 discussion:</a:t>
            </a:r>
          </a:p>
          <a:p>
            <a:r>
              <a:rPr lang="en-AU" dirty="0"/>
              <a:t>In signing up we will</a:t>
            </a:r>
            <a:r>
              <a:rPr lang="en-AU" baseline="0" dirty="0"/>
              <a:t> be working towards:</a:t>
            </a:r>
          </a:p>
          <a:p>
            <a:endParaRPr lang="en-AU" baseline="0" dirty="0"/>
          </a:p>
          <a:p>
            <a:r>
              <a:rPr lang="en-AU" dirty="0"/>
              <a:t>Supporting</a:t>
            </a:r>
            <a:r>
              <a:rPr lang="en-AU" baseline="0" dirty="0"/>
              <a:t> employees who are or who have experienced family violence, this could be by:</a:t>
            </a:r>
          </a:p>
          <a:p>
            <a:pPr marL="171450" indent="-171450">
              <a:buFont typeface="Arial" panose="020B0604020202020204" pitchFamily="34" charset="0"/>
              <a:buChar char="•"/>
            </a:pPr>
            <a:r>
              <a:rPr lang="en-AU" baseline="0" dirty="0"/>
              <a:t>Developing an organisational ‘responding to family violence’ policy </a:t>
            </a:r>
          </a:p>
          <a:p>
            <a:pPr marL="171450" indent="-171450">
              <a:buFont typeface="Arial" panose="020B0604020202020204" pitchFamily="34" charset="0"/>
              <a:buChar char="•"/>
            </a:pPr>
            <a:r>
              <a:rPr lang="en-AU" baseline="0" dirty="0"/>
              <a:t>Training staff who have management responsibilities on how to respond to disclosures of family violence and support any employees who may be experiencing family violence to help them stay at work</a:t>
            </a:r>
          </a:p>
          <a:p>
            <a:endParaRPr lang="en-AU" baseline="0" dirty="0"/>
          </a:p>
          <a:p>
            <a:r>
              <a:rPr lang="en-AU" baseline="0" dirty="0"/>
              <a:t>Taking action to prevent and respond to sexual harassment in the workplace</a:t>
            </a:r>
          </a:p>
          <a:p>
            <a:pPr marL="171450" indent="-171450">
              <a:buFont typeface="Arial" panose="020B0604020202020204" pitchFamily="34" charset="0"/>
              <a:buChar char="•"/>
            </a:pPr>
            <a:r>
              <a:rPr lang="en-AU" baseline="0" dirty="0"/>
              <a:t>Ensuring all staff understand what sexual harassment looks like and what harassing behaviours are most common</a:t>
            </a:r>
          </a:p>
          <a:p>
            <a:pPr marL="171450" indent="-171450">
              <a:buFont typeface="Arial" panose="020B0604020202020204" pitchFamily="34" charset="0"/>
              <a:buChar char="•"/>
            </a:pPr>
            <a:r>
              <a:rPr lang="en-AU" baseline="0" dirty="0"/>
              <a:t>Actively promote and implement policies around equal opportunity, diversity, and the prevention of sexual harassment and sex discrimination at work.</a:t>
            </a:r>
          </a:p>
          <a:p>
            <a:pPr marL="171450" indent="-171450">
              <a:buFont typeface="Arial" panose="020B0604020202020204" pitchFamily="34" charset="0"/>
              <a:buChar char="•"/>
            </a:pPr>
            <a:r>
              <a:rPr lang="en-AU" baseline="0" dirty="0"/>
              <a:t>If you see or hear something that makes you think a workmate might be experiencing sexual harassment, tell them you’ve noticed and ask what you can do to help.</a:t>
            </a:r>
          </a:p>
          <a:p>
            <a:endParaRPr lang="en-AU" baseline="0" dirty="0"/>
          </a:p>
          <a:p>
            <a:r>
              <a:rPr lang="en-AU" baseline="0" dirty="0"/>
              <a:t>Addressing the underlying causes of violence against women by promoting gender equity in the workplace</a:t>
            </a:r>
          </a:p>
          <a:p>
            <a:pPr marL="171450" indent="-171450">
              <a:buFont typeface="Arial" panose="020B0604020202020204" pitchFamily="34" charset="0"/>
              <a:buChar char="•"/>
            </a:pPr>
            <a:r>
              <a:rPr lang="en-AU" baseline="0" dirty="0"/>
              <a:t>Conducting a gender audit to bring to light the ways in which your organisational polices and practices might be inadvertently having a negative impact on women, men, and gender equity.</a:t>
            </a:r>
          </a:p>
          <a:p>
            <a:pPr marL="171450" indent="-171450">
              <a:buFont typeface="Arial" panose="020B0604020202020204" pitchFamily="34" charset="0"/>
              <a:buChar char="•"/>
            </a:pPr>
            <a:r>
              <a:rPr lang="en-AU" baseline="0" dirty="0"/>
              <a:t>Look at your attitudes towards and expectations of women and men at work. Are we treating women and men differently in the workplace? Do we expect men and women to do different kinds of tasks, like assuming that female staff will organise all the social functions or clean up after?</a:t>
            </a:r>
          </a:p>
          <a:p>
            <a:pPr marL="171450" indent="-171450">
              <a:buFont typeface="Arial" panose="020B0604020202020204" pitchFamily="34" charset="0"/>
              <a:buChar char="•"/>
            </a:pPr>
            <a:r>
              <a:rPr lang="en-AU" baseline="0" dirty="0"/>
              <a:t>Promote flexible work practices at all levels of the organisation, because supporting women and men who have family or other caring responsibilities will have a positive impact on creating an equal and more productive workplace.</a:t>
            </a:r>
          </a:p>
          <a:p>
            <a:endParaRPr lang="en-AU" baseline="0" dirty="0"/>
          </a:p>
          <a:p>
            <a:r>
              <a:rPr lang="en-AU" baseline="0" dirty="0"/>
              <a:t>Create a culture where employees feel confident to take bystander action</a:t>
            </a:r>
          </a:p>
          <a:p>
            <a:pPr marL="171450" indent="-171450">
              <a:buFont typeface="Arial" panose="020B0604020202020204" pitchFamily="34" charset="0"/>
              <a:buChar char="•"/>
            </a:pPr>
            <a:r>
              <a:rPr lang="en-AU" baseline="0" dirty="0"/>
              <a:t>We are going to take reports of discrimination, harassment or violence seriously and actively encourage staff to bring these issues to our attention</a:t>
            </a:r>
          </a:p>
          <a:p>
            <a:pPr marL="171450" indent="-171450">
              <a:buFont typeface="Arial" panose="020B0604020202020204" pitchFamily="34" charset="0"/>
              <a:buChar char="•"/>
            </a:pPr>
            <a:r>
              <a:rPr lang="en-AU" baseline="0" dirty="0"/>
              <a:t>If someone makes a sexist or racist comment or joke at work, say something. You’re probably not the only one who thinks it’s wrong. Let the person know what they said is unacceptable and get the support of your colleagues.</a:t>
            </a:r>
            <a:endParaRPr lang="en-AU" dirty="0"/>
          </a:p>
          <a:p>
            <a:pPr marL="0" indent="0">
              <a:buFont typeface="Arial" panose="020B0604020202020204" pitchFamily="34" charset="0"/>
              <a:buNone/>
            </a:pPr>
            <a:endParaRPr lang="en-AU" baseline="0" dirty="0"/>
          </a:p>
          <a:p>
            <a:endParaRPr lang="en-AU" baseline="0" dirty="0"/>
          </a:p>
        </p:txBody>
      </p:sp>
      <p:sp>
        <p:nvSpPr>
          <p:cNvPr id="4" name="Slide Number Placeholder 3"/>
          <p:cNvSpPr>
            <a:spLocks noGrp="1"/>
          </p:cNvSpPr>
          <p:nvPr>
            <p:ph type="sldNum" sz="quarter" idx="10"/>
          </p:nvPr>
        </p:nvSpPr>
        <p:spPr/>
        <p:txBody>
          <a:bodyPr/>
          <a:lstStyle/>
          <a:p>
            <a:fld id="{1240568F-DDE2-44F9-AE83-DC92304B2A2E}" type="slidenum">
              <a:rPr lang="en-AU" smtClean="0"/>
              <a:t>7</a:t>
            </a:fld>
            <a:endParaRPr lang="en-AU"/>
          </a:p>
        </p:txBody>
      </p:sp>
    </p:spTree>
    <p:extLst>
      <p:ext uri="{BB962C8B-B14F-4D97-AF65-F5344CB8AC3E}">
        <p14:creationId xmlns:p14="http://schemas.microsoft.com/office/powerpoint/2010/main" val="5662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Example discussion: </a:t>
            </a:r>
          </a:p>
          <a:p>
            <a:r>
              <a:rPr lang="en-AU" sz="1200" i="0" kern="1200" dirty="0">
                <a:solidFill>
                  <a:schemeClr val="tx1"/>
                </a:solidFill>
                <a:effectLst/>
                <a:latin typeface="+mn-lt"/>
                <a:ea typeface="+mn-ea"/>
                <a:cs typeface="+mn-cs"/>
              </a:rPr>
              <a:t>As</a:t>
            </a:r>
            <a:r>
              <a:rPr lang="en-AU" sz="1200" i="0" kern="1200" baseline="0" dirty="0">
                <a:solidFill>
                  <a:schemeClr val="tx1"/>
                </a:solidFill>
                <a:effectLst/>
                <a:latin typeface="+mn-lt"/>
                <a:ea typeface="+mn-ea"/>
                <a:cs typeface="+mn-cs"/>
              </a:rPr>
              <a:t> we touched on before the attitudes and behaviours that contribute to family violence, occur in workplaces, and it is likely that our staff have been or are currently being impacted by family violence.  </a:t>
            </a:r>
            <a:r>
              <a:rPr lang="en-AU" sz="1200" i="0" kern="1200" dirty="0">
                <a:solidFill>
                  <a:schemeClr val="tx1"/>
                </a:solidFill>
                <a:effectLst/>
                <a:latin typeface="+mn-lt"/>
                <a:ea typeface="+mn-ea"/>
                <a:cs typeface="+mn-cs"/>
              </a:rPr>
              <a:t>Family violence is preventable and organisations can play a critical role in making change and providing a safe and healthy workplace. </a:t>
            </a:r>
          </a:p>
          <a:p>
            <a:r>
              <a:rPr lang="en-AU" sz="1200" i="0" kern="1200" dirty="0">
                <a:solidFill>
                  <a:schemeClr val="tx1"/>
                </a:solidFill>
                <a:effectLst/>
                <a:latin typeface="+mn-lt"/>
                <a:ea typeface="+mn-ea"/>
                <a:cs typeface="+mn-cs"/>
              </a:rPr>
              <a:t>There is also a lot of benefits for us as an organisation including (maybe just pick the key ones that resonate with your workplace the best):</a:t>
            </a:r>
          </a:p>
          <a:p>
            <a:pPr marL="171450" indent="-171450">
              <a:buFont typeface="Arial" panose="020B0604020202020204" pitchFamily="34" charset="0"/>
              <a:buChar char="•"/>
            </a:pPr>
            <a:r>
              <a:rPr lang="en-AU" b="1" dirty="0"/>
              <a:t>Improved</a:t>
            </a:r>
            <a:r>
              <a:rPr lang="en-AU" b="1" baseline="0" dirty="0"/>
              <a:t> organisational culture</a:t>
            </a:r>
          </a:p>
          <a:p>
            <a:pPr marL="628650" lvl="1" indent="-171450">
              <a:buFont typeface="Arial" panose="020B0604020202020204" pitchFamily="34" charset="0"/>
              <a:buChar char="•"/>
            </a:pPr>
            <a:r>
              <a:rPr lang="en-AU" baseline="0" dirty="0"/>
              <a:t>Increase in employee morale – we want you all to enjoy working here</a:t>
            </a:r>
          </a:p>
          <a:p>
            <a:pPr marL="628650" lvl="1" indent="-171450">
              <a:buFont typeface="Arial" panose="020B0604020202020204" pitchFamily="34" charset="0"/>
              <a:buChar char="•"/>
            </a:pPr>
            <a:r>
              <a:rPr lang="en-AU" baseline="0" dirty="0"/>
              <a:t>Shared understanding of respectful relationships, and employees feeling respected and valued</a:t>
            </a:r>
          </a:p>
          <a:p>
            <a:pPr marL="628650" lvl="1" indent="-171450">
              <a:buFont typeface="Arial" panose="020B0604020202020204" pitchFamily="34" charset="0"/>
              <a:buChar char="•"/>
            </a:pPr>
            <a:r>
              <a:rPr lang="en-AU" baseline="0" dirty="0"/>
              <a:t>Having available support for those who are experiencing FV</a:t>
            </a:r>
          </a:p>
          <a:p>
            <a:pPr marL="171450" indent="-171450">
              <a:buFont typeface="Arial" panose="020B0604020202020204" pitchFamily="34" charset="0"/>
              <a:buChar char="•"/>
            </a:pPr>
            <a:r>
              <a:rPr lang="en-AU" b="1" baseline="0" dirty="0"/>
              <a:t>Increased productivity</a:t>
            </a:r>
          </a:p>
          <a:p>
            <a:pPr marL="628650" lvl="1" indent="-171450">
              <a:buFont typeface="Arial" panose="020B0604020202020204" pitchFamily="34" charset="0"/>
              <a:buChar char="•"/>
            </a:pPr>
            <a:r>
              <a:rPr lang="en-AU" baseline="0" dirty="0"/>
              <a:t>We know if employee morale is high, than staff are likely to be more productive </a:t>
            </a:r>
          </a:p>
          <a:p>
            <a:pPr marL="628650" lvl="1" indent="-171450">
              <a:buFont typeface="Arial" panose="020B0604020202020204" pitchFamily="34" charset="0"/>
              <a:buChar char="•"/>
            </a:pPr>
            <a:r>
              <a:rPr lang="en-AU" baseline="0" dirty="0"/>
              <a:t>And this also results in being able to attain and retain quality employees</a:t>
            </a:r>
          </a:p>
          <a:p>
            <a:pPr marL="171450" indent="-171450">
              <a:buFont typeface="Arial" panose="020B0604020202020204" pitchFamily="34" charset="0"/>
              <a:buChar char="•"/>
            </a:pPr>
            <a:r>
              <a:rPr lang="en-AU" b="1" baseline="0" dirty="0"/>
              <a:t>Workplace development</a:t>
            </a:r>
          </a:p>
          <a:p>
            <a:pPr marL="628650" lvl="1" indent="-171450">
              <a:buFont typeface="Arial" panose="020B0604020202020204" pitchFamily="34" charset="0"/>
              <a:buChar char="•"/>
            </a:pPr>
            <a:r>
              <a:rPr lang="en-AU" baseline="0" dirty="0"/>
              <a:t>We want to be able to educate and upskill employees on FV and where to get help (can do this via inclusion of FV information in induction packages and around the office)</a:t>
            </a:r>
          </a:p>
          <a:p>
            <a:pPr marL="628650" lvl="1" indent="-171450">
              <a:buFont typeface="Arial" panose="020B0604020202020204" pitchFamily="34" charset="0"/>
              <a:buChar char="•"/>
            </a:pPr>
            <a:r>
              <a:rPr lang="en-AU" baseline="0" dirty="0"/>
              <a:t>Integrating best practice interventions into the workplace</a:t>
            </a:r>
          </a:p>
          <a:p>
            <a:pPr marL="628650" lvl="1" indent="-171450">
              <a:buFont typeface="Arial" panose="020B0604020202020204" pitchFamily="34" charset="0"/>
              <a:buChar char="•"/>
            </a:pPr>
            <a:r>
              <a:rPr lang="en-AU" baseline="0" dirty="0"/>
              <a:t>Being able to review our policies to reflect gender equity</a:t>
            </a:r>
          </a:p>
          <a:p>
            <a:pPr marL="628650" lvl="1" indent="-171450">
              <a:buFont typeface="Arial" panose="020B0604020202020204" pitchFamily="34" charset="0"/>
              <a:buChar char="•"/>
            </a:pPr>
            <a:r>
              <a:rPr lang="en-AU" baseline="0" dirty="0"/>
              <a:t>Providing a workplace that is safe for all people</a:t>
            </a:r>
          </a:p>
          <a:p>
            <a:pPr marL="171450" indent="-171450">
              <a:buFont typeface="Arial" panose="020B0604020202020204" pitchFamily="34" charset="0"/>
              <a:buChar char="•"/>
            </a:pPr>
            <a:r>
              <a:rPr lang="en-AU" b="1" baseline="0" dirty="0"/>
              <a:t>Corporate responsibility </a:t>
            </a:r>
          </a:p>
          <a:p>
            <a:pPr marL="628650" lvl="1" indent="-171450">
              <a:buFont typeface="Arial" panose="020B0604020202020204" pitchFamily="34" charset="0"/>
              <a:buChar char="•"/>
            </a:pPr>
            <a:r>
              <a:rPr lang="en-AU" baseline="0" dirty="0"/>
              <a:t>Create a socially responsible organisation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t>Being a role model as a regional leader in prevention of FV –can bring significant positive media exposure for the organisation or business, which will attract more quality employees as discussed, help us attain more funding, and attract clients, as people want to support organisations who are socially responsible. </a:t>
            </a:r>
          </a:p>
          <a:p>
            <a:pPr marL="628650" lvl="1" indent="-171450">
              <a:buFont typeface="Arial" panose="020B0604020202020204" pitchFamily="34" charset="0"/>
              <a:buChar char="•"/>
            </a:pPr>
            <a:endParaRPr lang="en-AU" dirty="0"/>
          </a:p>
          <a:p>
            <a:pPr marL="0" indent="0">
              <a:buFont typeface="Arial" panose="020B0604020202020204" pitchFamily="34" charset="0"/>
              <a:buNone/>
            </a:pPr>
            <a:endParaRPr lang="en-AU" baseline="0" dirty="0"/>
          </a:p>
          <a:p>
            <a:endParaRPr lang="en-AU" baseline="0" dirty="0"/>
          </a:p>
          <a:p>
            <a:endParaRPr lang="en-AU" baseline="0" dirty="0"/>
          </a:p>
        </p:txBody>
      </p:sp>
      <p:sp>
        <p:nvSpPr>
          <p:cNvPr id="4" name="Slide Number Placeholder 3"/>
          <p:cNvSpPr>
            <a:spLocks noGrp="1"/>
          </p:cNvSpPr>
          <p:nvPr>
            <p:ph type="sldNum" sz="quarter" idx="10"/>
          </p:nvPr>
        </p:nvSpPr>
        <p:spPr/>
        <p:txBody>
          <a:bodyPr/>
          <a:lstStyle/>
          <a:p>
            <a:fld id="{589305F3-A81E-4B8C-8D74-596E9869F4E9}" type="slidenum">
              <a:rPr lang="en-AU" smtClean="0"/>
              <a:t>8</a:t>
            </a:fld>
            <a:endParaRPr lang="en-AU"/>
          </a:p>
        </p:txBody>
      </p:sp>
    </p:spTree>
    <p:extLst>
      <p:ext uri="{BB962C8B-B14F-4D97-AF65-F5344CB8AC3E}">
        <p14:creationId xmlns:p14="http://schemas.microsoft.com/office/powerpoint/2010/main" val="1230290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Example</a:t>
            </a:r>
            <a:r>
              <a:rPr lang="en-AU" baseline="0" dirty="0"/>
              <a:t> discussion:</a:t>
            </a:r>
            <a:endParaRPr lang="en-AU" dirty="0"/>
          </a:p>
          <a:p>
            <a:r>
              <a:rPr lang="en-AU" sz="1200" i="0" kern="1200" dirty="0">
                <a:solidFill>
                  <a:schemeClr val="tx1"/>
                </a:solidFill>
                <a:effectLst/>
                <a:latin typeface="+mn-lt"/>
                <a:ea typeface="+mn-ea"/>
                <a:cs typeface="+mn-cs"/>
              </a:rPr>
              <a:t>So by signing on to the CRE Agreement, we need to adopt and embedded these Agreed Values and Codes of Behaviour into our workplace:</a:t>
            </a:r>
          </a:p>
          <a:p>
            <a:pPr marL="0" indent="0">
              <a:buFont typeface="Arial" panose="020B0604020202020204" pitchFamily="34" charset="0"/>
              <a:buNone/>
            </a:pPr>
            <a:endParaRPr lang="en-AU" baseline="0" dirty="0"/>
          </a:p>
          <a:p>
            <a:pPr marL="171450" indent="-171450">
              <a:buFont typeface="Arial" panose="020B0604020202020204" pitchFamily="34" charset="0"/>
              <a:buChar char="•"/>
            </a:pPr>
            <a:r>
              <a:rPr lang="en-AU" baseline="0" dirty="0"/>
              <a:t>Community collaboration – standing up, speaking out and working together with others for a violence free community – this really important as it can’t just be one organisations working to prevent family violence, it needs to across the community to truly create change</a:t>
            </a:r>
          </a:p>
          <a:p>
            <a:pPr marL="171450" indent="-171450">
              <a:buFont typeface="Arial" panose="020B0604020202020204" pitchFamily="34" charset="0"/>
              <a:buChar char="•"/>
            </a:pPr>
            <a:r>
              <a:rPr lang="en-AU" baseline="0" dirty="0"/>
              <a:t>Respect and cultural diversity – acknowledging and valuing traditions and cultural differences that do not infringe on human rights, and demonstrate respectful relationships with family, friends, work colleagues and other community members</a:t>
            </a:r>
          </a:p>
          <a:p>
            <a:pPr marL="171450" indent="-171450">
              <a:buFont typeface="Arial" panose="020B0604020202020204" pitchFamily="34" charset="0"/>
              <a:buChar char="•"/>
            </a:pPr>
            <a:r>
              <a:rPr lang="en-AU" baseline="0" dirty="0"/>
              <a:t>Equality –supporting gender equality by promoting women’s independence and decision making in the workplace –  we want to be working towards having women on the board and in leadership positions</a:t>
            </a:r>
          </a:p>
          <a:p>
            <a:pPr marL="171450" indent="-171450">
              <a:buFont typeface="Arial" panose="020B0604020202020204" pitchFamily="34" charset="0"/>
              <a:buChar char="•"/>
            </a:pPr>
            <a:r>
              <a:rPr lang="en-AU" baseline="0" dirty="0"/>
              <a:t>Safety – promoting non-violent attitudes, language and behaviour to create a safer workplace and community – making sure mangers are leading by example and we will be taking harassment reports seriously</a:t>
            </a:r>
          </a:p>
          <a:p>
            <a:pPr marL="171450" indent="-171450">
              <a:buFont typeface="Arial" panose="020B0604020202020204" pitchFamily="34" charset="0"/>
              <a:buChar char="•"/>
            </a:pPr>
            <a:r>
              <a:rPr lang="en-AU" baseline="0" dirty="0"/>
              <a:t>Social justice –working together to address unequal norms, practices and structures that lead to family violence – looking at the policies and practices within the workplace and see how they could be gendered bias</a:t>
            </a:r>
          </a:p>
          <a:p>
            <a:pPr marL="171450" indent="-171450">
              <a:buFont typeface="Arial" panose="020B0604020202020204" pitchFamily="34" charset="0"/>
              <a:buChar char="•"/>
            </a:pPr>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State</a:t>
            </a:r>
            <a:r>
              <a:rPr lang="en-AU" baseline="0" dirty="0"/>
              <a:t> how this are going to be embedded e.g. displayed around the workplace, included in induction packages, altering the organisations current values etc. </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589305F3-A81E-4B8C-8D74-596E9869F4E9}" type="slidenum">
              <a:rPr lang="en-AU" smtClean="0"/>
              <a:t>9</a:t>
            </a:fld>
            <a:endParaRPr lang="en-AU"/>
          </a:p>
        </p:txBody>
      </p:sp>
    </p:spTree>
    <p:extLst>
      <p:ext uri="{BB962C8B-B14F-4D97-AF65-F5344CB8AC3E}">
        <p14:creationId xmlns:p14="http://schemas.microsoft.com/office/powerpoint/2010/main" val="237716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C3CEE80F-63A1-9841-9CD0-35A65988723D}" type="datetimeFigureOut">
              <a:rPr lang="en-US"/>
              <a:pPr>
                <a:defRPr/>
              </a:pPr>
              <a:t>8/25/2022</a:t>
            </a:fld>
            <a:endParaRPr lang="en-US"/>
          </a:p>
        </p:txBody>
      </p:sp>
      <p:sp>
        <p:nvSpPr>
          <p:cNvPr id="6" name="Holder 6"/>
          <p:cNvSpPr>
            <a:spLocks noGrp="1"/>
          </p:cNvSpPr>
          <p:nvPr>
            <p:ph type="sldNum" sz="quarter" idx="12"/>
          </p:nvPr>
        </p:nvSpPr>
        <p:spPr/>
        <p:txBody>
          <a:bodyPr/>
          <a:lstStyle>
            <a:lvl1pPr>
              <a:defRPr/>
            </a:lvl1pPr>
          </a:lstStyle>
          <a:p>
            <a:pPr>
              <a:defRPr/>
            </a:pPr>
            <a:fld id="{3704B7FB-6385-054C-8935-FF23B995426F}" type="slidenum">
              <a:rPr/>
              <a:pPr>
                <a:defRPr/>
              </a:pPr>
              <a:t>‹#›</a:t>
            </a:fld>
            <a:endParaRPr/>
          </a:p>
        </p:txBody>
      </p:sp>
    </p:spTree>
    <p:extLst>
      <p:ext uri="{BB962C8B-B14F-4D97-AF65-F5344CB8AC3E}">
        <p14:creationId xmlns:p14="http://schemas.microsoft.com/office/powerpoint/2010/main" val="46529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000" b="1" i="0">
                <a:solidFill>
                  <a:srgbClr val="F15A29"/>
                </a:solidFill>
                <a:latin typeface="Calibri"/>
                <a:cs typeface="Calibri"/>
              </a:defRPr>
            </a:lvl1pPr>
          </a:lstStyle>
          <a:p>
            <a:endParaRPr/>
          </a:p>
        </p:txBody>
      </p:sp>
      <p:sp>
        <p:nvSpPr>
          <p:cNvPr id="3" name="Holder 3"/>
          <p:cNvSpPr>
            <a:spLocks noGrp="1"/>
          </p:cNvSpPr>
          <p:nvPr>
            <p:ph type="body" idx="1"/>
          </p:nvPr>
        </p:nvSpPr>
        <p:spPr/>
        <p:txBody>
          <a:bodyPr/>
          <a:lstStyle>
            <a:lvl1pPr>
              <a:defRPr sz="1700" b="0" i="0">
                <a:solidFill>
                  <a:srgbClr val="414042"/>
                </a:solidFill>
                <a:latin typeface="Calibri"/>
                <a:cs typeface="Calibri"/>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565E0CF4-0FF7-0046-AE03-300542BEA4FC}" type="datetimeFigureOut">
              <a:rPr lang="en-US"/>
              <a:pPr>
                <a:defRPr/>
              </a:pPr>
              <a:t>8/25/2022</a:t>
            </a:fld>
            <a:endParaRPr lang="en-US"/>
          </a:p>
        </p:txBody>
      </p:sp>
      <p:sp>
        <p:nvSpPr>
          <p:cNvPr id="6" name="Holder 6"/>
          <p:cNvSpPr>
            <a:spLocks noGrp="1"/>
          </p:cNvSpPr>
          <p:nvPr>
            <p:ph type="sldNum" sz="quarter" idx="12"/>
          </p:nvPr>
        </p:nvSpPr>
        <p:spPr/>
        <p:txBody>
          <a:bodyPr/>
          <a:lstStyle>
            <a:lvl1pPr>
              <a:defRPr/>
            </a:lvl1pPr>
          </a:lstStyle>
          <a:p>
            <a:pPr>
              <a:defRPr/>
            </a:pPr>
            <a:fld id="{D85F60AB-70E7-4044-98BE-C204450EDA86}" type="slidenum">
              <a:rPr/>
              <a:pPr>
                <a:defRPr/>
              </a:pPr>
              <a:t>‹#›</a:t>
            </a:fld>
            <a:endParaRPr/>
          </a:p>
        </p:txBody>
      </p:sp>
    </p:spTree>
    <p:extLst>
      <p:ext uri="{BB962C8B-B14F-4D97-AF65-F5344CB8AC3E}">
        <p14:creationId xmlns:p14="http://schemas.microsoft.com/office/powerpoint/2010/main" val="223200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000" b="1" i="0">
                <a:solidFill>
                  <a:srgbClr val="F15A29"/>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81BDC62B-C905-7F4C-83BE-854DA79F0787}" type="datetimeFigureOut">
              <a:rPr lang="en-US"/>
              <a:pPr>
                <a:defRPr/>
              </a:pPr>
              <a:t>8/25/2022</a:t>
            </a:fld>
            <a:endParaRPr lang="en-US"/>
          </a:p>
        </p:txBody>
      </p:sp>
      <p:sp>
        <p:nvSpPr>
          <p:cNvPr id="7" name="Holder 6"/>
          <p:cNvSpPr>
            <a:spLocks noGrp="1"/>
          </p:cNvSpPr>
          <p:nvPr>
            <p:ph type="sldNum" sz="quarter" idx="12"/>
          </p:nvPr>
        </p:nvSpPr>
        <p:spPr/>
        <p:txBody>
          <a:bodyPr/>
          <a:lstStyle>
            <a:lvl1pPr>
              <a:defRPr/>
            </a:lvl1pPr>
          </a:lstStyle>
          <a:p>
            <a:pPr>
              <a:defRPr/>
            </a:pPr>
            <a:fld id="{568C49D1-F170-454F-9440-C765406D7EC0}" type="slidenum">
              <a:rPr/>
              <a:pPr>
                <a:defRPr/>
              </a:pPr>
              <a:t>‹#›</a:t>
            </a:fld>
            <a:endParaRPr/>
          </a:p>
        </p:txBody>
      </p:sp>
    </p:spTree>
    <p:extLst>
      <p:ext uri="{BB962C8B-B14F-4D97-AF65-F5344CB8AC3E}">
        <p14:creationId xmlns:p14="http://schemas.microsoft.com/office/powerpoint/2010/main" val="395854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000" b="1" i="0">
                <a:solidFill>
                  <a:srgbClr val="F15A29"/>
                </a:solidFill>
                <a:latin typeface="Calibri"/>
                <a:cs typeface="Calibri"/>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3AAE6D25-AE24-CD42-B315-28AF5593396C}" type="datetimeFigureOut">
              <a:rPr lang="en-US"/>
              <a:pPr>
                <a:defRPr/>
              </a:pPr>
              <a:t>8/25/2022</a:t>
            </a:fld>
            <a:endParaRPr lang="en-US"/>
          </a:p>
        </p:txBody>
      </p:sp>
      <p:sp>
        <p:nvSpPr>
          <p:cNvPr id="5" name="Holder 6"/>
          <p:cNvSpPr>
            <a:spLocks noGrp="1"/>
          </p:cNvSpPr>
          <p:nvPr>
            <p:ph type="sldNum" sz="quarter" idx="12"/>
          </p:nvPr>
        </p:nvSpPr>
        <p:spPr/>
        <p:txBody>
          <a:bodyPr/>
          <a:lstStyle>
            <a:lvl1pPr>
              <a:defRPr/>
            </a:lvl1pPr>
          </a:lstStyle>
          <a:p>
            <a:pPr>
              <a:defRPr/>
            </a:pPr>
            <a:fld id="{75B25A43-59F4-A846-8232-A30A170A33FE}" type="slidenum">
              <a:rPr/>
              <a:pPr>
                <a:defRPr/>
              </a:pPr>
              <a:t>‹#›</a:t>
            </a:fld>
            <a:endParaRPr/>
          </a:p>
        </p:txBody>
      </p:sp>
    </p:spTree>
    <p:extLst>
      <p:ext uri="{BB962C8B-B14F-4D97-AF65-F5344CB8AC3E}">
        <p14:creationId xmlns:p14="http://schemas.microsoft.com/office/powerpoint/2010/main" val="2898166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k object 16"/>
          <p:cNvSpPr>
            <a:spLocks noChangeArrowheads="1"/>
          </p:cNvSpPr>
          <p:nvPr/>
        </p:nvSpPr>
        <p:spPr bwMode="auto">
          <a:xfrm>
            <a:off x="901700" y="1031875"/>
            <a:ext cx="7346950" cy="2366963"/>
          </a:xfrm>
          <a:prstGeom prst="rect">
            <a:avLst/>
          </a:prstGeom>
          <a:blipFill dpi="0" rotWithShape="1">
            <a:blip r:embed="rId2"/>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sp>
        <p:nvSpPr>
          <p:cNvPr id="3" name="Holder 2"/>
          <p:cNvSpPr>
            <a:spLocks noGrp="1"/>
          </p:cNvSpPr>
          <p:nvPr>
            <p:ph type="ftr" sz="quarter" idx="10"/>
          </p:nvPr>
        </p:nvSpPr>
        <p:spPr/>
        <p:txBody>
          <a:bodyPr/>
          <a:lstStyle>
            <a:lvl1pPr algn="ctr">
              <a:defRPr>
                <a:solidFill>
                  <a:schemeClr val="tx1">
                    <a:tint val="75000"/>
                  </a:schemeClr>
                </a:solidFill>
              </a:defRPr>
            </a:lvl1pPr>
          </a:lstStyle>
          <a:p>
            <a:pPr>
              <a:defRPr/>
            </a:pPr>
            <a:endParaRPr/>
          </a:p>
        </p:txBody>
      </p:sp>
      <p:sp>
        <p:nvSpPr>
          <p:cNvPr id="4" name="Holder 3"/>
          <p:cNvSpPr>
            <a:spLocks noGrp="1"/>
          </p:cNvSpPr>
          <p:nvPr>
            <p:ph type="dt" sz="half" idx="11"/>
          </p:nvPr>
        </p:nvSpPr>
        <p:spPr/>
        <p:txBody>
          <a:bodyPr/>
          <a:lstStyle>
            <a:lvl1pPr algn="l">
              <a:defRPr>
                <a:solidFill>
                  <a:schemeClr val="tx1">
                    <a:tint val="75000"/>
                  </a:schemeClr>
                </a:solidFill>
              </a:defRPr>
            </a:lvl1pPr>
          </a:lstStyle>
          <a:p>
            <a:pPr>
              <a:defRPr/>
            </a:pPr>
            <a:fld id="{CAC95B4A-D765-5F4F-8209-41BFADB3ABBB}" type="datetimeFigureOut">
              <a:rPr lang="en-US"/>
              <a:pPr>
                <a:defRPr/>
              </a:pPr>
              <a:t>8/25/2022</a:t>
            </a:fld>
            <a:endParaRPr lang="en-US"/>
          </a:p>
        </p:txBody>
      </p:sp>
      <p:sp>
        <p:nvSpPr>
          <p:cNvPr id="5" name="Holder 4"/>
          <p:cNvSpPr>
            <a:spLocks noGrp="1"/>
          </p:cNvSpPr>
          <p:nvPr>
            <p:ph type="sldNum" sz="quarter" idx="12"/>
          </p:nvPr>
        </p:nvSpPr>
        <p:spPr/>
        <p:txBody>
          <a:bodyPr/>
          <a:lstStyle>
            <a:lvl1pPr algn="r">
              <a:defRPr>
                <a:solidFill>
                  <a:schemeClr val="tx1">
                    <a:tint val="75000"/>
                  </a:schemeClr>
                </a:solidFill>
              </a:defRPr>
            </a:lvl1pPr>
          </a:lstStyle>
          <a:p>
            <a:pPr>
              <a:defRPr/>
            </a:pPr>
            <a:fld id="{2B9CD327-0FDE-CF48-BE57-2D9F27EFBCED}" type="slidenum">
              <a:rPr/>
              <a:pPr>
                <a:defRPr/>
              </a:pPr>
              <a:t>‹#›</a:t>
            </a:fld>
            <a:endParaRPr/>
          </a:p>
        </p:txBody>
      </p:sp>
    </p:spTree>
    <p:extLst>
      <p:ext uri="{BB962C8B-B14F-4D97-AF65-F5344CB8AC3E}">
        <p14:creationId xmlns:p14="http://schemas.microsoft.com/office/powerpoint/2010/main" val="1173291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611188" y="1692275"/>
            <a:ext cx="792162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endParaRPr lang="en-US"/>
          </a:p>
        </p:txBody>
      </p:sp>
      <p:sp>
        <p:nvSpPr>
          <p:cNvPr id="1027" name="Holder 3"/>
          <p:cNvSpPr>
            <a:spLocks noGrp="1"/>
          </p:cNvSpPr>
          <p:nvPr>
            <p:ph type="body" idx="1"/>
          </p:nvPr>
        </p:nvSpPr>
        <p:spPr bwMode="auto">
          <a:xfrm>
            <a:off x="431800" y="2846388"/>
            <a:ext cx="8280400" cy="183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endParaRPr lang="en-US"/>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ea typeface="+mn-ea"/>
                <a:cs typeface="+mn-cs"/>
              </a:defRPr>
            </a:lvl1pPr>
          </a:lstStyle>
          <a:p>
            <a:pPr>
              <a:defRPr/>
            </a:pP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ea typeface="+mn-ea"/>
                <a:cs typeface="+mn-cs"/>
              </a:defRPr>
            </a:lvl1pPr>
          </a:lstStyle>
          <a:p>
            <a:pPr>
              <a:defRPr/>
            </a:pPr>
            <a:fld id="{2A960351-893F-6D47-8C18-9B2998020640}" type="datetimeFigureOut">
              <a:rPr lang="en-US"/>
              <a:pPr>
                <a:defRPr/>
              </a:pPr>
              <a:t>8/25/2022</a:t>
            </a:fld>
            <a:endParaRPr lang="en-US"/>
          </a:p>
        </p:txBody>
      </p:sp>
      <p:sp>
        <p:nvSpPr>
          <p:cNvPr id="6" name="Holder 6"/>
          <p:cNvSpPr>
            <a:spLocks noGrp="1"/>
          </p:cNvSpPr>
          <p:nvPr>
            <p:ph type="sldNum" sz="quarter" idx="7"/>
          </p:nvPr>
        </p:nvSpPr>
        <p:spPr>
          <a:xfrm>
            <a:off x="6583363" y="6378575"/>
            <a:ext cx="2103437" cy="342900"/>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ea typeface="+mn-ea"/>
                <a:cs typeface="+mn-cs"/>
              </a:defRPr>
            </a:lvl1pPr>
          </a:lstStyle>
          <a:p>
            <a:pPr>
              <a:defRPr/>
            </a:pPr>
            <a:fld id="{F2C1DBE9-10F5-7945-93B0-3BB065B85E51}"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ctr" rtl="0" eaLnBrk="0" fontAlgn="base" hangingPunct="0">
        <a:spcBef>
          <a:spcPct val="0"/>
        </a:spcBef>
        <a:spcAft>
          <a:spcPct val="0"/>
        </a:spcAft>
        <a:defRPr>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2pPr>
      <a:lvl3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3pPr>
      <a:lvl4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4pPr>
      <a:lvl5pPr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5pPr>
      <a:lvl6pPr marL="4572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6pPr>
      <a:lvl7pPr marL="9144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7pPr>
      <a:lvl8pPr marL="13716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8pPr>
      <a:lvl9pPr marL="18288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9pPr>
    </p:titleStyle>
    <p:bodyStyle>
      <a:lvl1pPr algn="l" rtl="0" eaLnBrk="0" fontAlgn="base" hangingPunct="0">
        <a:spcBef>
          <a:spcPct val="20000"/>
        </a:spcBef>
        <a:spcAft>
          <a:spcPct val="0"/>
        </a:spcAft>
        <a:defRPr>
          <a:solidFill>
            <a:schemeClr val="tx1"/>
          </a:solidFill>
          <a:latin typeface="+mn-lt"/>
          <a:ea typeface="ＭＳ Ｐゴシック" charset="0"/>
          <a:cs typeface="ＭＳ Ｐゴシック" charset="0"/>
        </a:defRPr>
      </a:lvl1pPr>
      <a:lvl2pPr marL="457200" algn="l" rtl="0" eaLnBrk="0" fontAlgn="base" hangingPunct="0">
        <a:spcBef>
          <a:spcPct val="20000"/>
        </a:spcBef>
        <a:spcAft>
          <a:spcPct val="0"/>
        </a:spcAft>
        <a:defRPr>
          <a:solidFill>
            <a:schemeClr val="tx1"/>
          </a:solidFill>
          <a:latin typeface="+mn-lt"/>
          <a:ea typeface="ＭＳ Ｐゴシック" charset="0"/>
          <a:cs typeface="+mn-cs"/>
        </a:defRPr>
      </a:lvl2pPr>
      <a:lvl3pPr marL="914400" algn="l" rtl="0" eaLnBrk="0" fontAlgn="base" hangingPunct="0">
        <a:spcBef>
          <a:spcPct val="20000"/>
        </a:spcBef>
        <a:spcAft>
          <a:spcPct val="0"/>
        </a:spcAft>
        <a:defRPr>
          <a:solidFill>
            <a:schemeClr val="tx1"/>
          </a:solidFill>
          <a:latin typeface="+mn-lt"/>
          <a:ea typeface="ＭＳ Ｐゴシック" charset="0"/>
          <a:cs typeface="+mn-cs"/>
        </a:defRPr>
      </a:lvl3pPr>
      <a:lvl4pPr marL="1371600" algn="l" rtl="0" eaLnBrk="0" fontAlgn="base" hangingPunct="0">
        <a:spcBef>
          <a:spcPct val="20000"/>
        </a:spcBef>
        <a:spcAft>
          <a:spcPct val="0"/>
        </a:spcAft>
        <a:defRPr>
          <a:solidFill>
            <a:schemeClr val="tx1"/>
          </a:solidFill>
          <a:latin typeface="+mn-lt"/>
          <a:ea typeface="ＭＳ Ｐゴシック" charset="0"/>
          <a:cs typeface="+mn-cs"/>
        </a:defRPr>
      </a:lvl4pPr>
      <a:lvl5pPr marL="1828800" algn="l" rtl="0" eaLnBrk="0" fontAlgn="base" hangingPunct="0">
        <a:spcBef>
          <a:spcPct val="20000"/>
        </a:spcBef>
        <a:spcAft>
          <a:spcPct val="0"/>
        </a:spcAft>
        <a:defRPr>
          <a:solidFill>
            <a:schemeClr val="tx1"/>
          </a:solidFill>
          <a:latin typeface="+mn-lt"/>
          <a:ea typeface="ＭＳ Ｐゴシック" charset="0"/>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communityrespectandequality.com.a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vichealth.vic.gov.au/-/media/ResourceCentre/PublicationsandResources/Economic-participation/orkplace/VH_Preventing_violence_against_women_09.pdf?la=en&amp;hash=53C59206D2C5F19B4F8CE8090D55F6F8F020030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jpe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jpeg"/><Relationship Id="rId2" Type="http://schemas.openxmlformats.org/officeDocument/2006/relationships/notesSlide" Target="../notesSlides/notesSlide2.xml"/><Relationship Id="rId16" Type="http://schemas.openxmlformats.org/officeDocument/2006/relationships/image" Target="../media/image18.jpeg"/><Relationship Id="rId20" Type="http://schemas.openxmlformats.org/officeDocument/2006/relationships/image" Target="../media/image22.jpe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image" Target="../media/image25.jpeg"/><Relationship Id="rId28" Type="http://schemas.openxmlformats.org/officeDocument/2006/relationships/image" Target="../media/image30.jpe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fLUVWZvVZXw" TargetMode="Externa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3276600"/>
            <a:ext cx="9144000" cy="3581400"/>
          </a:xfrm>
          <a:prstGeom prst="rect">
            <a:avLst/>
          </a:prstGeom>
          <a:ln>
            <a:noFill/>
          </a:ln>
          <a:effectLst>
            <a:innerShdw blurRad="114300">
              <a:prstClr val="black"/>
            </a:innerShdw>
          </a:effectLst>
        </p:spPr>
      </p:pic>
      <p:sp>
        <p:nvSpPr>
          <p:cNvPr id="2" name="Title 1"/>
          <p:cNvSpPr>
            <a:spLocks noGrp="1"/>
          </p:cNvSpPr>
          <p:nvPr>
            <p:ph type="ctrTitle"/>
          </p:nvPr>
        </p:nvSpPr>
        <p:spPr>
          <a:xfrm>
            <a:off x="25550" y="5501390"/>
            <a:ext cx="9118450" cy="762000"/>
          </a:xfrm>
        </p:spPr>
        <p:txBody>
          <a:bodyPr/>
          <a:lstStyle/>
          <a:p>
            <a:r>
              <a:rPr lang="en-AU" sz="3600" dirty="0">
                <a:solidFill>
                  <a:schemeClr val="bg1"/>
                </a:solidFill>
                <a:latin typeface="Bahnschrift Condensed" panose="020B0502040204020203" pitchFamily="34" charset="0"/>
              </a:rPr>
              <a:t>Community, Respect &amp; Equality Agreement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6346" y="25400"/>
            <a:ext cx="1559553" cy="1141099"/>
          </a:xfrm>
          <a:prstGeom prst="rect">
            <a:avLst/>
          </a:prstGeom>
        </p:spPr>
      </p:pic>
      <p:pic>
        <p:nvPicPr>
          <p:cNvPr id="6" name="Picture 5" descr="A picture containing chart&#10;&#10;Description automatically generated">
            <a:extLst>
              <a:ext uri="{FF2B5EF4-FFF2-40B4-BE49-F238E27FC236}">
                <a16:creationId xmlns:a16="http://schemas.microsoft.com/office/drawing/2014/main" id="{F1F0AF45-951C-6F47-92F2-9C6C59C5CD54}"/>
              </a:ext>
            </a:extLst>
          </p:cNvPr>
          <p:cNvPicPr>
            <a:picLocks noChangeAspect="1"/>
          </p:cNvPicPr>
          <p:nvPr/>
        </p:nvPicPr>
        <p:blipFill>
          <a:blip r:embed="rId5"/>
          <a:stretch>
            <a:fillRect/>
          </a:stretch>
        </p:blipFill>
        <p:spPr>
          <a:xfrm>
            <a:off x="1524000" y="-381000"/>
            <a:ext cx="6629400" cy="6629400"/>
          </a:xfrm>
          <a:prstGeom prst="rect">
            <a:avLst/>
          </a:prstGeom>
        </p:spPr>
      </p:pic>
    </p:spTree>
    <p:extLst>
      <p:ext uri="{BB962C8B-B14F-4D97-AF65-F5344CB8AC3E}">
        <p14:creationId xmlns:p14="http://schemas.microsoft.com/office/powerpoint/2010/main" val="213091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66900" y="119869"/>
            <a:ext cx="5410200" cy="859210"/>
          </a:xfrm>
        </p:spPr>
        <p:txBody>
          <a:bodyPr tIns="88900"/>
          <a:lstStyle/>
          <a:p>
            <a:pPr marL="12700" eaLnBrk="1" hangingPunct="1">
              <a:lnSpc>
                <a:spcPts val="3000"/>
              </a:lnSpc>
              <a:spcBef>
                <a:spcPts val="700"/>
              </a:spcBef>
            </a:pPr>
            <a:r>
              <a:rPr lang="en-US" dirty="0">
                <a:solidFill>
                  <a:srgbClr val="002060"/>
                </a:solidFill>
                <a:latin typeface="Calibri" charset="0"/>
                <a:cs typeface="Calibri" charset="0"/>
              </a:rPr>
              <a:t>What is involved?</a:t>
            </a:r>
            <a:br>
              <a:rPr lang="en-US" dirty="0">
                <a:solidFill>
                  <a:srgbClr val="002060"/>
                </a:solidFill>
                <a:latin typeface="Calibri" charset="0"/>
                <a:cs typeface="Calibri" charset="0"/>
              </a:rPr>
            </a:br>
            <a:r>
              <a:rPr lang="en-US" dirty="0">
                <a:solidFill>
                  <a:srgbClr val="002060"/>
                </a:solidFill>
                <a:latin typeface="Calibri" charset="0"/>
                <a:cs typeface="Calibri" charset="0"/>
              </a:rPr>
              <a:t>	CRE Accreditation	</a:t>
            </a:r>
          </a:p>
        </p:txBody>
      </p:sp>
      <p:sp>
        <p:nvSpPr>
          <p:cNvPr id="5125" name="object 6"/>
          <p:cNvSpPr>
            <a:spLocks noChangeArrowheads="1"/>
          </p:cNvSpPr>
          <p:nvPr/>
        </p:nvSpPr>
        <p:spPr bwMode="auto">
          <a:xfrm>
            <a:off x="-14288" y="6248400"/>
            <a:ext cx="9172576" cy="6350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4445" b="11111"/>
          <a:stretch/>
        </p:blipFill>
        <p:spPr>
          <a:xfrm>
            <a:off x="2147158" y="990600"/>
            <a:ext cx="4849683" cy="5105400"/>
          </a:xfrm>
          <a:prstGeom prst="rect">
            <a:avLst/>
          </a:prstGeom>
        </p:spPr>
      </p:pic>
      <p:pic>
        <p:nvPicPr>
          <p:cNvPr id="7" name="Picture 6"/>
          <p:cNvPicPr>
            <a:picLocks noChangeAspect="1"/>
          </p:cNvPicPr>
          <p:nvPr/>
        </p:nvPicPr>
        <p:blipFill>
          <a:blip r:embed="rId4"/>
          <a:stretch>
            <a:fillRect/>
          </a:stretch>
        </p:blipFill>
        <p:spPr>
          <a:xfrm>
            <a:off x="7576685" y="0"/>
            <a:ext cx="1554615" cy="1140051"/>
          </a:xfrm>
          <a:prstGeom prst="rect">
            <a:avLst/>
          </a:prstGeom>
        </p:spPr>
      </p:pic>
    </p:spTree>
    <p:extLst>
      <p:ext uri="{BB962C8B-B14F-4D97-AF65-F5344CB8AC3E}">
        <p14:creationId xmlns:p14="http://schemas.microsoft.com/office/powerpoint/2010/main" val="249603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576685" y="0"/>
            <a:ext cx="1554615" cy="1140051"/>
          </a:xfrm>
          <a:prstGeom prst="rect">
            <a:avLst/>
          </a:prstGeom>
        </p:spPr>
      </p:pic>
      <p:sp>
        <p:nvSpPr>
          <p:cNvPr id="13" name="object 6"/>
          <p:cNvSpPr>
            <a:spLocks noChangeArrowheads="1"/>
          </p:cNvSpPr>
          <p:nvPr/>
        </p:nvSpPr>
        <p:spPr bwMode="auto">
          <a:xfrm>
            <a:off x="-14288" y="6248400"/>
            <a:ext cx="9172576" cy="6350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2" name="Rectangle 1"/>
          <p:cNvSpPr>
            <a:spLocks noChangeArrowheads="1"/>
          </p:cNvSpPr>
          <p:nvPr/>
        </p:nvSpPr>
        <p:spPr bwMode="auto">
          <a:xfrm>
            <a:off x="0" y="-76944"/>
            <a:ext cx="705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666666"/>
                </a:solidFill>
                <a:effectLst/>
                <a:latin typeface="Poppins"/>
              </a:rPr>
              <a:t>  </a:t>
            </a:r>
          </a:p>
        </p:txBody>
      </p:sp>
      <p:pic>
        <p:nvPicPr>
          <p:cNvPr id="1028" name="Picture 4" descr="https://communityrespectandequality.com.au/wp-content/uploads/2019/04/f68f94de-dbc-portrait-scre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72" y="767696"/>
            <a:ext cx="2215468" cy="15133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 y="2300996"/>
            <a:ext cx="4953000" cy="2308324"/>
          </a:xfrm>
          <a:prstGeom prst="rect">
            <a:avLst/>
          </a:prstGeom>
          <a:noFill/>
        </p:spPr>
        <p:txBody>
          <a:bodyPr wrap="square" rtlCol="0">
            <a:spAutoFit/>
          </a:bodyPr>
          <a:lstStyle/>
          <a:p>
            <a:r>
              <a:rPr lang="en-AU" dirty="0"/>
              <a:t>Desert Blue Connect provides services in the areas of family violence, women’s health, primary prevention, emergency accommodation for women and children, and rural support services.</a:t>
            </a:r>
          </a:p>
          <a:p>
            <a:r>
              <a:rPr lang="en-AU" b="1" dirty="0"/>
              <a:t>Chrysalis House Women’s Refuge: </a:t>
            </a:r>
            <a:r>
              <a:rPr lang="en-AU" dirty="0"/>
              <a:t>(08) 9964 2173</a:t>
            </a:r>
          </a:p>
          <a:p>
            <a:r>
              <a:rPr lang="en-AU" b="1" dirty="0"/>
              <a:t>Sexual Assault Crisis Line: </a:t>
            </a:r>
            <a:r>
              <a:rPr lang="en-AU" dirty="0"/>
              <a:t> 1800 016 798</a:t>
            </a:r>
          </a:p>
          <a:p>
            <a:r>
              <a:rPr lang="en-AU" b="1" dirty="0"/>
              <a:t>Main Office: </a:t>
            </a:r>
            <a:r>
              <a:rPr lang="en-AU" dirty="0"/>
              <a:t>(08) 9964 2742</a:t>
            </a:r>
          </a:p>
          <a:p>
            <a:endParaRPr lang="en-AU" dirty="0"/>
          </a:p>
        </p:txBody>
      </p:sp>
      <p:pic>
        <p:nvPicPr>
          <p:cNvPr id="1030" name="Picture 6" descr="https://communityrespectandequality.com.au/wp-content/uploads/2018/06/1800RESPECT_logo_RG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050" y="1358122"/>
            <a:ext cx="2832100" cy="779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2267529"/>
            <a:ext cx="3962400" cy="1200329"/>
          </a:xfrm>
          <a:prstGeom prst="rect">
            <a:avLst/>
          </a:prstGeom>
          <a:noFill/>
        </p:spPr>
        <p:txBody>
          <a:bodyPr wrap="square" rtlCol="0">
            <a:spAutoFit/>
          </a:bodyPr>
          <a:lstStyle/>
          <a:p>
            <a:r>
              <a:rPr lang="en-AU" dirty="0"/>
              <a:t>If you or someone you know is impacted by sexual assault, domestic or family violence call: </a:t>
            </a:r>
            <a:r>
              <a:rPr lang="en-AU" b="1" dirty="0"/>
              <a:t>1800-RESPECT (1800 737 732)</a:t>
            </a:r>
          </a:p>
        </p:txBody>
      </p:sp>
      <p:sp>
        <p:nvSpPr>
          <p:cNvPr id="5" name="TextBox 4"/>
          <p:cNvSpPr txBox="1"/>
          <p:nvPr/>
        </p:nvSpPr>
        <p:spPr>
          <a:xfrm>
            <a:off x="41616" y="4432292"/>
            <a:ext cx="4196668" cy="2031325"/>
          </a:xfrm>
          <a:prstGeom prst="rect">
            <a:avLst/>
          </a:prstGeom>
          <a:noFill/>
        </p:spPr>
        <p:txBody>
          <a:bodyPr wrap="square" rtlCol="0">
            <a:spAutoFit/>
          </a:bodyPr>
          <a:lstStyle/>
          <a:p>
            <a:r>
              <a:rPr lang="en-AU" b="1" dirty="0"/>
              <a:t>Women’s Domestic Violence Helpline</a:t>
            </a:r>
            <a:endParaRPr lang="en-AU" dirty="0"/>
          </a:p>
          <a:p>
            <a:r>
              <a:rPr lang="en-AU" dirty="0"/>
              <a:t>24/7 Counselling, support and referrals for victims of family and domestic violence, including to refugees or other accommodation support</a:t>
            </a:r>
          </a:p>
          <a:p>
            <a:r>
              <a:rPr lang="en-AU" b="1" dirty="0"/>
              <a:t>(08) 9223 1188</a:t>
            </a:r>
            <a:r>
              <a:rPr lang="en-AU" dirty="0"/>
              <a:t> or free call </a:t>
            </a:r>
            <a:r>
              <a:rPr lang="en-AU" b="1" dirty="0"/>
              <a:t>1800 007 339</a:t>
            </a:r>
            <a:endParaRPr lang="en-AU" dirty="0"/>
          </a:p>
          <a:p>
            <a:endParaRPr lang="en-AU" dirty="0"/>
          </a:p>
        </p:txBody>
      </p:sp>
      <p:sp>
        <p:nvSpPr>
          <p:cNvPr id="6" name="TextBox 5"/>
          <p:cNvSpPr txBox="1"/>
          <p:nvPr/>
        </p:nvSpPr>
        <p:spPr>
          <a:xfrm>
            <a:off x="5168900" y="4406892"/>
            <a:ext cx="4038600" cy="1754326"/>
          </a:xfrm>
          <a:prstGeom prst="rect">
            <a:avLst/>
          </a:prstGeom>
          <a:noFill/>
        </p:spPr>
        <p:txBody>
          <a:bodyPr wrap="square" rtlCol="0">
            <a:spAutoFit/>
          </a:bodyPr>
          <a:lstStyle/>
          <a:p>
            <a:r>
              <a:rPr lang="en-AU" b="1" dirty="0"/>
              <a:t>Men’s Domestic Violence Helpline</a:t>
            </a:r>
            <a:endParaRPr lang="en-AU" dirty="0"/>
          </a:p>
          <a:p>
            <a:r>
              <a:rPr lang="en-AU" dirty="0"/>
              <a:t>Provides 24/7 counselling and referrals for male perpetrators, as well as male victims of family and domestic violence.</a:t>
            </a:r>
          </a:p>
          <a:p>
            <a:r>
              <a:rPr lang="en-AU" b="1" dirty="0"/>
              <a:t>(08) 9223 1199</a:t>
            </a:r>
            <a:r>
              <a:rPr lang="en-AU" dirty="0"/>
              <a:t> or free call </a:t>
            </a:r>
            <a:r>
              <a:rPr lang="en-AU" b="1" dirty="0"/>
              <a:t>1800 000 599 </a:t>
            </a:r>
            <a:endParaRPr lang="en-AU" dirty="0"/>
          </a:p>
          <a:p>
            <a:endParaRPr lang="en-AU" dirty="0"/>
          </a:p>
        </p:txBody>
      </p:sp>
      <p:sp>
        <p:nvSpPr>
          <p:cNvPr id="11" name="object 4"/>
          <p:cNvSpPr txBox="1">
            <a:spLocks noGrp="1"/>
          </p:cNvSpPr>
          <p:nvPr>
            <p:ph type="title"/>
          </p:nvPr>
        </p:nvSpPr>
        <p:spPr>
          <a:xfrm>
            <a:off x="2286000" y="176300"/>
            <a:ext cx="5410200" cy="474489"/>
          </a:xfrm>
        </p:spPr>
        <p:txBody>
          <a:bodyPr tIns="88900"/>
          <a:lstStyle/>
          <a:p>
            <a:pPr marL="12700" eaLnBrk="1" hangingPunct="1">
              <a:lnSpc>
                <a:spcPts val="3000"/>
              </a:lnSpc>
              <a:spcBef>
                <a:spcPts val="700"/>
              </a:spcBef>
            </a:pPr>
            <a:r>
              <a:rPr lang="en-US" dirty="0">
                <a:solidFill>
                  <a:srgbClr val="002060"/>
                </a:solidFill>
                <a:latin typeface="Calibri" charset="0"/>
                <a:cs typeface="Calibri" charset="0"/>
              </a:rPr>
              <a:t>Support is available 	</a:t>
            </a:r>
          </a:p>
        </p:txBody>
      </p:sp>
    </p:spTree>
    <p:extLst>
      <p:ext uri="{BB962C8B-B14F-4D97-AF65-F5344CB8AC3E}">
        <p14:creationId xmlns:p14="http://schemas.microsoft.com/office/powerpoint/2010/main" val="230597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object 6"/>
          <p:cNvSpPr>
            <a:spLocks noChangeArrowheads="1"/>
          </p:cNvSpPr>
          <p:nvPr/>
        </p:nvSpPr>
        <p:spPr bwMode="auto">
          <a:xfrm>
            <a:off x="-14288" y="3429000"/>
            <a:ext cx="9172576" cy="34544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2" name="Picture 1"/>
          <p:cNvPicPr>
            <a:picLocks noChangeAspect="1"/>
          </p:cNvPicPr>
          <p:nvPr/>
        </p:nvPicPr>
        <p:blipFill>
          <a:blip r:embed="rId3"/>
          <a:stretch>
            <a:fillRect/>
          </a:stretch>
        </p:blipFill>
        <p:spPr>
          <a:xfrm>
            <a:off x="7543800" y="59139"/>
            <a:ext cx="1554615" cy="1140051"/>
          </a:xfrm>
          <a:prstGeom prst="rect">
            <a:avLst/>
          </a:prstGeom>
        </p:spPr>
      </p:pic>
      <p:sp>
        <p:nvSpPr>
          <p:cNvPr id="3" name="TextBox 2"/>
          <p:cNvSpPr txBox="1"/>
          <p:nvPr/>
        </p:nvSpPr>
        <p:spPr>
          <a:xfrm>
            <a:off x="4227513" y="4598531"/>
            <a:ext cx="5105400" cy="2246769"/>
          </a:xfrm>
          <a:prstGeom prst="rect">
            <a:avLst/>
          </a:prstGeom>
          <a:noFill/>
        </p:spPr>
        <p:txBody>
          <a:bodyPr wrap="square" rtlCol="0">
            <a:spAutoFit/>
          </a:bodyPr>
          <a:lstStyle/>
          <a:p>
            <a:r>
              <a:rPr lang="en-AU" sz="2000" dirty="0">
                <a:solidFill>
                  <a:schemeClr val="bg1"/>
                </a:solidFill>
              </a:rPr>
              <a:t>For more information please contact us</a:t>
            </a:r>
          </a:p>
          <a:p>
            <a:r>
              <a:rPr lang="en-AU" sz="2000" dirty="0">
                <a:solidFill>
                  <a:schemeClr val="bg1"/>
                </a:solidFill>
              </a:rPr>
              <a:t>9964 2742 or info@communityrespectandequality.com.au </a:t>
            </a:r>
          </a:p>
          <a:p>
            <a:pPr algn="r"/>
            <a:endParaRPr lang="en-AU" sz="2000" dirty="0">
              <a:solidFill>
                <a:schemeClr val="bg1"/>
              </a:solidFill>
            </a:endParaRPr>
          </a:p>
          <a:p>
            <a:r>
              <a:rPr lang="en-AU" sz="2000" dirty="0">
                <a:solidFill>
                  <a:schemeClr val="bg1"/>
                </a:solidFill>
              </a:rPr>
              <a:t>All documents and information are also available on our website: </a:t>
            </a:r>
            <a:r>
              <a:rPr lang="en-AU" sz="2000" dirty="0">
                <a:solidFill>
                  <a:schemeClr val="bg1"/>
                </a:solidFill>
                <a:hlinkClick r:id="rId4"/>
              </a:rPr>
              <a:t>www.communityrespectandequality.com.au</a:t>
            </a:r>
            <a:r>
              <a:rPr lang="en-AU" sz="2000" dirty="0">
                <a:solidFill>
                  <a:schemeClr val="bg1"/>
                </a:solidFill>
              </a:rPr>
              <a:t> </a:t>
            </a:r>
          </a:p>
        </p:txBody>
      </p:sp>
      <p:sp>
        <p:nvSpPr>
          <p:cNvPr id="4" name="object 4"/>
          <p:cNvSpPr txBox="1">
            <a:spLocks noGrp="1"/>
          </p:cNvSpPr>
          <p:nvPr>
            <p:ph type="title"/>
          </p:nvPr>
        </p:nvSpPr>
        <p:spPr>
          <a:xfrm>
            <a:off x="-188913" y="4846128"/>
            <a:ext cx="4241801" cy="527260"/>
          </a:xfrm>
        </p:spPr>
        <p:txBody>
          <a:bodyPr tIns="88900"/>
          <a:lstStyle/>
          <a:p>
            <a:pPr marL="12700" eaLnBrk="1" hangingPunct="1">
              <a:lnSpc>
                <a:spcPts val="3000"/>
              </a:lnSpc>
              <a:spcBef>
                <a:spcPts val="700"/>
              </a:spcBef>
            </a:pPr>
            <a:r>
              <a:rPr lang="en-US" sz="4400" dirty="0">
                <a:solidFill>
                  <a:schemeClr val="bg1"/>
                </a:solidFill>
                <a:latin typeface="Calibri" charset="0"/>
                <a:cs typeface="Calibri" charset="0"/>
              </a:rPr>
              <a:t>Any Questions?</a:t>
            </a:r>
          </a:p>
        </p:txBody>
      </p:sp>
      <p:pic>
        <p:nvPicPr>
          <p:cNvPr id="7" name="Picture 6" descr="A picture containing chart&#10;&#10;Description automatically generated">
            <a:extLst>
              <a:ext uri="{FF2B5EF4-FFF2-40B4-BE49-F238E27FC236}">
                <a16:creationId xmlns:a16="http://schemas.microsoft.com/office/drawing/2014/main" id="{4D0C3E7C-E5AE-EC4B-A8AF-1572703A0F80}"/>
              </a:ext>
            </a:extLst>
          </p:cNvPr>
          <p:cNvPicPr>
            <a:picLocks noChangeAspect="1"/>
          </p:cNvPicPr>
          <p:nvPr/>
        </p:nvPicPr>
        <p:blipFill>
          <a:blip r:embed="rId5"/>
          <a:stretch>
            <a:fillRect/>
          </a:stretch>
        </p:blipFill>
        <p:spPr>
          <a:xfrm>
            <a:off x="1803401" y="-331229"/>
            <a:ext cx="5943600" cy="5943600"/>
          </a:xfrm>
          <a:prstGeom prst="rect">
            <a:avLst/>
          </a:prstGeom>
        </p:spPr>
      </p:pic>
    </p:spTree>
    <p:extLst>
      <p:ext uri="{BB962C8B-B14F-4D97-AF65-F5344CB8AC3E}">
        <p14:creationId xmlns:p14="http://schemas.microsoft.com/office/powerpoint/2010/main" val="16234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43288" y="21757"/>
            <a:ext cx="7597775" cy="479875"/>
          </a:xfrm>
        </p:spPr>
        <p:txBody>
          <a:bodyPr tIns="88900"/>
          <a:lstStyle/>
          <a:p>
            <a:pPr marL="12700" eaLnBrk="1" hangingPunct="1">
              <a:lnSpc>
                <a:spcPts val="3000"/>
              </a:lnSpc>
              <a:spcBef>
                <a:spcPts val="700"/>
              </a:spcBef>
            </a:pPr>
            <a:r>
              <a:rPr lang="en-US" dirty="0">
                <a:solidFill>
                  <a:srgbClr val="002060"/>
                </a:solidFill>
                <a:latin typeface="Calibri" charset="0"/>
                <a:cs typeface="Calibri" charset="0"/>
              </a:rPr>
              <a:t>References</a:t>
            </a:r>
          </a:p>
        </p:txBody>
      </p:sp>
      <p:sp>
        <p:nvSpPr>
          <p:cNvPr id="5125" name="object 6"/>
          <p:cNvSpPr>
            <a:spLocks noChangeArrowheads="1"/>
          </p:cNvSpPr>
          <p:nvPr/>
        </p:nvSpPr>
        <p:spPr bwMode="auto">
          <a:xfrm>
            <a:off x="0" y="6240721"/>
            <a:ext cx="9172576" cy="6350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sp>
        <p:nvSpPr>
          <p:cNvPr id="9" name="object 5"/>
          <p:cNvSpPr txBox="1"/>
          <p:nvPr/>
        </p:nvSpPr>
        <p:spPr>
          <a:xfrm>
            <a:off x="319088" y="1187729"/>
            <a:ext cx="8534400" cy="5678478"/>
          </a:xfrm>
          <a:prstGeom prst="rect">
            <a:avLst/>
          </a:prstGeom>
        </p:spPr>
        <p:txBody>
          <a:bodyPr wrap="square" lIns="0" tIns="12700" rIns="0" bIns="0">
            <a:spAutoFit/>
          </a:bodyPr>
          <a:lstStyle>
            <a:lvl1pPr marL="127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ts val="100"/>
              </a:spcBef>
            </a:pPr>
            <a:r>
              <a:rPr lang="en-AU" sz="1400" dirty="0">
                <a:solidFill>
                  <a:srgbClr val="414042"/>
                </a:solidFill>
                <a:cs typeface="Calibri" charset="0"/>
              </a:rPr>
              <a:t>Australian Bureau of Statistics. ‘Personal Safety Survey’, cat.49606.0, Canberra, 2006. Retrieved from: http://www.abs.gov.au/ausstats/abs@nsf/7d12b0f6763c78caca257061001cc588/858badad39afb98dca2571b000153d73!OpenDocument</a:t>
            </a:r>
          </a:p>
          <a:p>
            <a:pPr>
              <a:spcBef>
                <a:spcPts val="100"/>
              </a:spcBef>
            </a:pPr>
            <a:endParaRPr lang="en-AU" sz="1400" dirty="0">
              <a:solidFill>
                <a:srgbClr val="414042"/>
              </a:solidFill>
              <a:cs typeface="Calibri" charset="0"/>
            </a:endParaRPr>
          </a:p>
          <a:p>
            <a:pPr>
              <a:spcBef>
                <a:spcPts val="100"/>
              </a:spcBef>
            </a:pPr>
            <a:r>
              <a:rPr lang="en-AU" sz="1400" dirty="0">
                <a:solidFill>
                  <a:srgbClr val="414042"/>
                </a:solidFill>
                <a:cs typeface="Calibri" charset="0"/>
              </a:rPr>
              <a:t>PWC. (2015) </a:t>
            </a:r>
            <a:r>
              <a:rPr lang="en-AU" sz="1400" i="1" dirty="0">
                <a:solidFill>
                  <a:srgbClr val="414042"/>
                </a:solidFill>
                <a:cs typeface="Calibri" charset="0"/>
              </a:rPr>
              <a:t>The economic case for preventing violence against women – A high price to pay</a:t>
            </a:r>
            <a:r>
              <a:rPr lang="en-AU" sz="1400" dirty="0">
                <a:solidFill>
                  <a:srgbClr val="414042"/>
                </a:solidFill>
                <a:cs typeface="Calibri" charset="0"/>
              </a:rPr>
              <a:t>. Retrieved from https://www.pwc.com.au/pdf/a-high-price-to-pay.pdf</a:t>
            </a:r>
          </a:p>
          <a:p>
            <a:pPr>
              <a:spcBef>
                <a:spcPts val="100"/>
              </a:spcBef>
            </a:pPr>
            <a:endParaRPr lang="en-AU" sz="1400" dirty="0">
              <a:solidFill>
                <a:srgbClr val="414042"/>
              </a:solidFill>
              <a:cs typeface="Calibri" charset="0"/>
            </a:endParaRPr>
          </a:p>
          <a:p>
            <a:pPr>
              <a:spcBef>
                <a:spcPts val="100"/>
              </a:spcBef>
            </a:pPr>
            <a:r>
              <a:rPr lang="en-AU" sz="1400" dirty="0">
                <a:solidFill>
                  <a:srgbClr val="414042"/>
                </a:solidFill>
                <a:cs typeface="Calibri" charset="0"/>
              </a:rPr>
              <a:t>OurWatch, VicHealth, &amp; ANROWS. (2015). </a:t>
            </a:r>
            <a:r>
              <a:rPr lang="en-AU" sz="1400" i="1" dirty="0">
                <a:solidFill>
                  <a:srgbClr val="414042"/>
                </a:solidFill>
                <a:cs typeface="Calibri" charset="0"/>
              </a:rPr>
              <a:t>Change the story: A shared framework for the prevention of violence against women and their children in Australia</a:t>
            </a:r>
            <a:r>
              <a:rPr lang="en-AU" sz="1400" dirty="0">
                <a:solidFill>
                  <a:srgbClr val="414042"/>
                </a:solidFill>
                <a:cs typeface="Calibri" charset="0"/>
              </a:rPr>
              <a:t>. Retrieved from https://www.ourwatch.org.au/getmedia/0aa0109b-6b03-43f2-85fe-a9f5ec92ae4e/Change-the-story-framework-prevent-violence-women-children-AA-new.pdf.aspx</a:t>
            </a:r>
          </a:p>
          <a:p>
            <a:pPr>
              <a:spcBef>
                <a:spcPts val="100"/>
              </a:spcBef>
            </a:pPr>
            <a:endParaRPr lang="en-AU" sz="1400" dirty="0">
              <a:solidFill>
                <a:srgbClr val="414042"/>
              </a:solidFill>
              <a:cs typeface="Calibri" charset="0"/>
            </a:endParaRPr>
          </a:p>
          <a:p>
            <a:pPr>
              <a:spcBef>
                <a:spcPts val="100"/>
              </a:spcBef>
            </a:pPr>
            <a:r>
              <a:rPr lang="en-AU" sz="1400" dirty="0">
                <a:solidFill>
                  <a:srgbClr val="414042"/>
                </a:solidFill>
                <a:cs typeface="Calibri" charset="0"/>
              </a:rPr>
              <a:t>OurWatch. (2018). </a:t>
            </a:r>
            <a:r>
              <a:rPr lang="en-AU" sz="1400" i="1" dirty="0">
                <a:solidFill>
                  <a:srgbClr val="414042"/>
                </a:solidFill>
                <a:cs typeface="Calibri" charset="0"/>
              </a:rPr>
              <a:t>Preventing violence at work</a:t>
            </a:r>
            <a:r>
              <a:rPr lang="en-AU" sz="1400" dirty="0">
                <a:solidFill>
                  <a:srgbClr val="414042"/>
                </a:solidFill>
                <a:cs typeface="Calibri" charset="0"/>
              </a:rPr>
              <a:t>. Retrieved from https://www.ourwatch.org.au/Preventing-Violence/Professionals/At-work</a:t>
            </a:r>
          </a:p>
          <a:p>
            <a:pPr>
              <a:spcBef>
                <a:spcPts val="100"/>
              </a:spcBef>
            </a:pPr>
            <a:endParaRPr lang="en-US" sz="1400" dirty="0">
              <a:solidFill>
                <a:srgbClr val="414042"/>
              </a:solidFill>
              <a:cs typeface="Calibri" charset="0"/>
            </a:endParaRPr>
          </a:p>
          <a:p>
            <a:pPr>
              <a:spcBef>
                <a:spcPts val="100"/>
              </a:spcBef>
            </a:pPr>
            <a:r>
              <a:rPr lang="en-US" sz="1400" dirty="0" err="1">
                <a:solidFill>
                  <a:srgbClr val="414042"/>
                </a:solidFill>
                <a:cs typeface="Calibri" charset="0"/>
              </a:rPr>
              <a:t>OurWatch</a:t>
            </a:r>
            <a:r>
              <a:rPr lang="en-US" sz="1400" dirty="0">
                <a:solidFill>
                  <a:srgbClr val="414042"/>
                </a:solidFill>
                <a:cs typeface="Calibri" charset="0"/>
              </a:rPr>
              <a:t>. (2020). </a:t>
            </a:r>
            <a:r>
              <a:rPr lang="en-US" sz="1400" i="1" dirty="0">
                <a:solidFill>
                  <a:srgbClr val="414042"/>
                </a:solidFill>
                <a:cs typeface="Calibri" charset="0"/>
              </a:rPr>
              <a:t>Understanding Violence Against Women. </a:t>
            </a:r>
            <a:r>
              <a:rPr lang="en-US" sz="1400" dirty="0">
                <a:solidFill>
                  <a:srgbClr val="414042"/>
                </a:solidFill>
                <a:cs typeface="Calibri" charset="0"/>
              </a:rPr>
              <a:t>Retrieved from https://workplace.ourwatch.org.au/why-do-this-work/understanding-violence-against-women/</a:t>
            </a:r>
          </a:p>
          <a:p>
            <a:pPr>
              <a:spcBef>
                <a:spcPts val="100"/>
              </a:spcBef>
            </a:pPr>
            <a:endParaRPr lang="en-AU" sz="1400" dirty="0">
              <a:solidFill>
                <a:srgbClr val="414042"/>
              </a:solidFill>
              <a:cs typeface="Calibri" charset="0"/>
            </a:endParaRPr>
          </a:p>
          <a:p>
            <a:pPr>
              <a:spcBef>
                <a:spcPts val="100"/>
              </a:spcBef>
            </a:pPr>
            <a:r>
              <a:rPr lang="en-AU" sz="1400" dirty="0">
                <a:solidFill>
                  <a:srgbClr val="414042"/>
                </a:solidFill>
                <a:cs typeface="Calibri" charset="0"/>
              </a:rPr>
              <a:t>Victoria Health [VicHealth]. (2012). </a:t>
            </a:r>
            <a:r>
              <a:rPr lang="en-AU" sz="1400" i="1" dirty="0">
                <a:solidFill>
                  <a:srgbClr val="414042"/>
                </a:solidFill>
                <a:cs typeface="Calibri" charset="0"/>
              </a:rPr>
              <a:t>Preventing violence against women in the workplace (An evidence review: summary report), </a:t>
            </a:r>
            <a:r>
              <a:rPr lang="en-AU" sz="1400" dirty="0">
                <a:solidFill>
                  <a:srgbClr val="414042"/>
                </a:solidFill>
                <a:cs typeface="Calibri" charset="0"/>
              </a:rPr>
              <a:t>Victorian Health Promotion Foundation, Melbourne, Australia. Retrieved from https://www.vichealth.vic.gov.au/~/media/ResourceCentre/PublicationsandResources/Economic%20participation/2012%20workplace/VH_Preventing_violence_against_women_09.pdf </a:t>
            </a:r>
            <a:r>
              <a:rPr lang="en-AU" sz="1400" dirty="0">
                <a:solidFill>
                  <a:srgbClr val="414042"/>
                </a:solidFill>
                <a:cs typeface="Calibri" charset="0"/>
                <a:hlinkClick r:id="rId3"/>
              </a:rPr>
              <a:t>19B4F8CE8090D55F6F8F020030F</a:t>
            </a:r>
            <a:endParaRPr lang="en-AU" sz="1400" dirty="0">
              <a:solidFill>
                <a:srgbClr val="414042"/>
              </a:solidFill>
              <a:cs typeface="Calibri" charset="0"/>
            </a:endParaRPr>
          </a:p>
          <a:p>
            <a:pPr>
              <a:spcBef>
                <a:spcPts val="100"/>
              </a:spcBef>
            </a:pPr>
            <a:endParaRPr lang="en-AU" sz="1050" dirty="0">
              <a:solidFill>
                <a:srgbClr val="414042"/>
              </a:solidFill>
              <a:cs typeface="Calibri" charset="0"/>
            </a:endParaRPr>
          </a:p>
          <a:p>
            <a:pPr>
              <a:spcBef>
                <a:spcPts val="100"/>
              </a:spcBef>
            </a:pPr>
            <a:endParaRPr lang="en-AU" sz="1050" dirty="0">
              <a:solidFill>
                <a:srgbClr val="414042"/>
              </a:solidFill>
              <a:cs typeface="Calibri" charset="0"/>
            </a:endParaRPr>
          </a:p>
          <a:p>
            <a:pPr>
              <a:spcBef>
                <a:spcPts val="100"/>
              </a:spcBef>
            </a:pPr>
            <a:r>
              <a:rPr lang="en-AU" sz="1050" dirty="0">
                <a:solidFill>
                  <a:srgbClr val="414042"/>
                </a:solidFill>
                <a:cs typeface="Calibri" charset="0"/>
              </a:rPr>
              <a:t> </a:t>
            </a:r>
            <a:endParaRPr lang="en-US" sz="1050" dirty="0">
              <a:solidFill>
                <a:srgbClr val="414042"/>
              </a:solidFill>
              <a:latin typeface="Times New Roman" charset="0"/>
              <a:cs typeface="Calibri" charset="0"/>
            </a:endParaRPr>
          </a:p>
          <a:p>
            <a:pPr>
              <a:spcBef>
                <a:spcPts val="100"/>
              </a:spcBef>
            </a:pPr>
            <a:endParaRPr lang="en-US" sz="1700" dirty="0">
              <a:latin typeface="Times New Roman" charset="0"/>
              <a:cs typeface="Times New Roman" charset="0"/>
            </a:endParaRPr>
          </a:p>
        </p:txBody>
      </p:sp>
      <p:pic>
        <p:nvPicPr>
          <p:cNvPr id="2" name="Picture 1"/>
          <p:cNvPicPr>
            <a:picLocks noChangeAspect="1"/>
          </p:cNvPicPr>
          <p:nvPr/>
        </p:nvPicPr>
        <p:blipFill>
          <a:blip r:embed="rId4"/>
          <a:stretch>
            <a:fillRect/>
          </a:stretch>
        </p:blipFill>
        <p:spPr>
          <a:xfrm>
            <a:off x="7589385" y="17373"/>
            <a:ext cx="1554615" cy="1140051"/>
          </a:xfrm>
          <a:prstGeom prst="rect">
            <a:avLst/>
          </a:prstGeom>
        </p:spPr>
      </p:pic>
    </p:spTree>
    <p:extLst>
      <p:ext uri="{BB962C8B-B14F-4D97-AF65-F5344CB8AC3E}">
        <p14:creationId xmlns:p14="http://schemas.microsoft.com/office/powerpoint/2010/main" val="378576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3000" y="457200"/>
            <a:ext cx="7597775" cy="474489"/>
          </a:xfrm>
        </p:spPr>
        <p:txBody>
          <a:bodyPr tIns="88900"/>
          <a:lstStyle/>
          <a:p>
            <a:pPr marL="12700" eaLnBrk="1" hangingPunct="1">
              <a:lnSpc>
                <a:spcPts val="3000"/>
              </a:lnSpc>
              <a:spcBef>
                <a:spcPts val="700"/>
              </a:spcBef>
            </a:pPr>
            <a:r>
              <a:rPr lang="en-US" dirty="0">
                <a:solidFill>
                  <a:srgbClr val="002060"/>
                </a:solidFill>
                <a:latin typeface="Calibri" charset="0"/>
                <a:cs typeface="Calibri" charset="0"/>
              </a:rPr>
              <a:t>What is the CRE Agreement? 	</a:t>
            </a:r>
          </a:p>
        </p:txBody>
      </p:sp>
      <p:sp>
        <p:nvSpPr>
          <p:cNvPr id="5125" name="object 6"/>
          <p:cNvSpPr>
            <a:spLocks noChangeArrowheads="1"/>
          </p:cNvSpPr>
          <p:nvPr/>
        </p:nvSpPr>
        <p:spPr bwMode="auto">
          <a:xfrm>
            <a:off x="-8427" y="6223000"/>
            <a:ext cx="9172576" cy="6350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7" name="Picture 6"/>
          <p:cNvPicPr>
            <a:picLocks noChangeAspect="1"/>
          </p:cNvPicPr>
          <p:nvPr/>
        </p:nvPicPr>
        <p:blipFill>
          <a:blip r:embed="rId3"/>
          <a:stretch>
            <a:fillRect/>
          </a:stretch>
        </p:blipFill>
        <p:spPr>
          <a:xfrm>
            <a:off x="7528491" y="38100"/>
            <a:ext cx="1554615" cy="1140051"/>
          </a:xfrm>
          <a:prstGeom prst="rect">
            <a:avLst/>
          </a:prstGeom>
        </p:spPr>
      </p:pic>
      <p:pic>
        <p:nvPicPr>
          <p:cNvPr id="1029" name="Picture 5" descr="https://communityrespectandequality.com.au/wp-content/uploads/2020/08/WACRH-logo-accrediated-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945" y="1503916"/>
            <a:ext cx="1355877" cy="10432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ommunityrespectandequality.com.au/wp-content/uploads/2019/04/3fdb4024-western_australia_police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05" y="3305263"/>
            <a:ext cx="941915" cy="116824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communityrespectandequality.com.au/wp-content/uploads/2019/04/51859848-bendigo-ban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8625" y="2441320"/>
            <a:ext cx="1912033" cy="9560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ommunityrespectandequality.com.au/wp-content/uploads/2019/04/736d394b-mid_west_por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7493" y="3395148"/>
            <a:ext cx="1695037" cy="107513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a:srcRect/>
          <a:stretch/>
        </p:blipFill>
        <p:spPr bwMode="auto">
          <a:xfrm>
            <a:off x="4508593" y="1722232"/>
            <a:ext cx="1912034" cy="7338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ommunityrespectandequality.com.au/wp-content/uploads/2019/04/4db23a6c-dlgsc-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13932" y="3709612"/>
            <a:ext cx="2438400" cy="65447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communityrespectandequality.com.au/wp-content/uploads/2019/04/e9d0a08d-cgg-high-re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6621" y="4275979"/>
            <a:ext cx="2532543" cy="7492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communityrespectandequality.com.au/wp-content/uploads/2020/07/Headspace-logo-accrediated-1-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471" y="5383136"/>
            <a:ext cx="1393181" cy="78531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communityrespectandequality.com.au/wp-content/uploads/2019/05/2101afd4-afl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057" y="1041316"/>
            <a:ext cx="2605087" cy="6024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communityrespectandequality.com.au/wp-content/uploads/2019/05/3e33b55b-workskil-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2893" y="981495"/>
            <a:ext cx="1534507" cy="49660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communityrespectandequality.com.au/wp-content/uploads/2019/04/147826df-ian_blayney_mla.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057" y="2615319"/>
            <a:ext cx="1759743" cy="6024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communityrespectandequality.com.au/wp-content/uploads/2019/04/d912e8f9-professional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94000" y="1525760"/>
            <a:ext cx="1676401" cy="82702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communityrespectandequality.com.au/wp-content/uploads/2019/06/GSAC-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25" y="1520836"/>
            <a:ext cx="1268928" cy="9651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communityrespectandequality.com.au/wp-content/uploads/2019/07/aec7048b-chapman-valley-football-club-logo.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0800000" flipV="1">
            <a:off x="4334743" y="4991644"/>
            <a:ext cx="1739970" cy="908233"/>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communityrespectandequality.com.au/wp-content/uploads/2020/07/MEEDAC.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14157" y="2330787"/>
            <a:ext cx="1276350" cy="85337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communityrespectandequality.com.au/wp-content/uploads/2019/07/85ee9abc-nacc.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87283" y="1077693"/>
            <a:ext cx="1588183" cy="5101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s://communityrespectandequality.com.au/wp-content/uploads/2019/07/cd58db39-centacare-logo.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26692" y="2868844"/>
            <a:ext cx="1898801" cy="93041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communityrespectandequality.com.au/wp-content/uploads/2019/07/9f6b059b-martin-aldridge-mlc-business-card-no-bleed2.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24477" y="4174600"/>
            <a:ext cx="1430353" cy="876849"/>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communityrespectandequality.com.au/wp-content/uploads/2019/08/e6fd82e8-laurie-graham-logo.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7590" y="4477361"/>
            <a:ext cx="1743075" cy="104834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communityrespectandequality.com.au/wp-content/uploads/2019/07/38412341-bpps.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80665" y="2483332"/>
            <a:ext cx="1035432" cy="102222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communityrespectandequality.com.au/wp-content/uploads/2019/08/e4d8a72d-darren-west-logo-2019.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71309" y="4257692"/>
            <a:ext cx="1500257" cy="96493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communityrespectandequality.com.au/wp-content/uploads/2019/09/68adaa37-csiro-logo.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87741" y="4371094"/>
            <a:ext cx="1132811" cy="113281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s://communityrespectandequality.com.au/wp-content/uploads/2020/06/NIAA.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29150" y="979428"/>
            <a:ext cx="1483538" cy="63874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s://communityrespectandequality.com.au/wp-content/uploads/2020/06/RUAH-logo.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51547" y="1664358"/>
            <a:ext cx="1197298" cy="72237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communityrespectandequality.com.au/wp-content/uploads/2020/06/HCR-Logo-scaled.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98079" y="5400194"/>
            <a:ext cx="1440917" cy="73002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communityrespectandequality.com.au/wp-content/uploads/2020/07/Nagle-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42146" y="5423531"/>
            <a:ext cx="1476727" cy="824869"/>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s://communityrespectandequality.com.au/wp-content/uploads/2020/08/SHINE-logo.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567187" y="1648014"/>
            <a:ext cx="770676" cy="963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ommunityrespectandequality.com.au/wp-content/uploads/2019/04/f68f94de-dbc-portrait-screen.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808097" y="3388622"/>
            <a:ext cx="1016762" cy="69453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876064" y="5453297"/>
            <a:ext cx="2120664" cy="584775"/>
          </a:xfrm>
          <a:prstGeom prst="rect">
            <a:avLst/>
          </a:prstGeom>
          <a:noFill/>
        </p:spPr>
        <p:txBody>
          <a:bodyPr wrap="square" rtlCol="0">
            <a:spAutoFit/>
          </a:bodyPr>
          <a:lstStyle/>
          <a:p>
            <a:pPr algn="ctr"/>
            <a:r>
              <a:rPr lang="en-GB" sz="1600" b="1" dirty="0">
                <a:latin typeface="Bradley Hand ITC" panose="03070402050302030203" pitchFamily="66" charset="0"/>
              </a:rPr>
              <a:t>Midwest Multicultural Association </a:t>
            </a:r>
            <a:endParaRPr lang="en-AU" sz="1600" b="1" dirty="0">
              <a:latin typeface="Bradley Hand ITC" panose="03070402050302030203" pitchFamily="66" charset="0"/>
            </a:endParaRPr>
          </a:p>
        </p:txBody>
      </p:sp>
    </p:spTree>
    <p:extLst>
      <p:ext uri="{BB962C8B-B14F-4D97-AF65-F5344CB8AC3E}">
        <p14:creationId xmlns:p14="http://schemas.microsoft.com/office/powerpoint/2010/main" val="1657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object 6"/>
          <p:cNvSpPr>
            <a:spLocks noChangeArrowheads="1"/>
          </p:cNvSpPr>
          <p:nvPr/>
        </p:nvSpPr>
        <p:spPr bwMode="auto">
          <a:xfrm>
            <a:off x="-14288" y="6248400"/>
            <a:ext cx="9172576" cy="6350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r>
              <a:rPr lang="en-AU"/>
              <a:t>`</a:t>
            </a:r>
            <a:endParaRPr lang="en-US"/>
          </a:p>
        </p:txBody>
      </p:sp>
      <p:pic>
        <p:nvPicPr>
          <p:cNvPr id="3" name="Picture 2"/>
          <p:cNvPicPr>
            <a:picLocks noChangeAspect="1"/>
          </p:cNvPicPr>
          <p:nvPr/>
        </p:nvPicPr>
        <p:blipFill>
          <a:blip r:embed="rId3"/>
          <a:stretch>
            <a:fillRect/>
          </a:stretch>
        </p:blipFill>
        <p:spPr>
          <a:xfrm>
            <a:off x="7555479" y="14790"/>
            <a:ext cx="1554615" cy="1140051"/>
          </a:xfrm>
          <a:prstGeom prst="rect">
            <a:avLst/>
          </a:prstGeom>
        </p:spPr>
      </p:pic>
      <p:sp>
        <p:nvSpPr>
          <p:cNvPr id="5" name="object 4"/>
          <p:cNvSpPr txBox="1">
            <a:spLocks noGrp="1"/>
          </p:cNvSpPr>
          <p:nvPr>
            <p:ph type="title"/>
          </p:nvPr>
        </p:nvSpPr>
        <p:spPr>
          <a:xfrm>
            <a:off x="914400" y="738125"/>
            <a:ext cx="7597775" cy="474489"/>
          </a:xfrm>
        </p:spPr>
        <p:txBody>
          <a:bodyPr tIns="88900"/>
          <a:lstStyle/>
          <a:p>
            <a:pPr marL="12700" eaLnBrk="1" hangingPunct="1">
              <a:lnSpc>
                <a:spcPts val="3000"/>
              </a:lnSpc>
              <a:spcBef>
                <a:spcPts val="700"/>
              </a:spcBef>
            </a:pPr>
            <a:r>
              <a:rPr lang="en-US" dirty="0">
                <a:solidFill>
                  <a:srgbClr val="002060"/>
                </a:solidFill>
                <a:latin typeface="Calibri" charset="0"/>
                <a:cs typeface="Calibri" charset="0"/>
              </a:rPr>
              <a:t>Why do we need the CRE Agreement? 	</a:t>
            </a:r>
          </a:p>
        </p:txBody>
      </p:sp>
      <p:pic>
        <p:nvPicPr>
          <p:cNvPr id="4" name="Picture 3" descr="A picture containing diagram&#10;&#10;Description automatically generated">
            <a:extLst>
              <a:ext uri="{FF2B5EF4-FFF2-40B4-BE49-F238E27FC236}">
                <a16:creationId xmlns:a16="http://schemas.microsoft.com/office/drawing/2014/main" id="{0C84AA37-FFAB-CAF6-6EA2-2434526C6480}"/>
              </a:ext>
            </a:extLst>
          </p:cNvPr>
          <p:cNvPicPr>
            <a:picLocks noChangeAspect="1"/>
          </p:cNvPicPr>
          <p:nvPr/>
        </p:nvPicPr>
        <p:blipFill rotWithShape="1">
          <a:blip r:embed="rId4"/>
          <a:srcRect r="3003"/>
          <a:stretch/>
        </p:blipFill>
        <p:spPr>
          <a:xfrm>
            <a:off x="183164" y="1895260"/>
            <a:ext cx="8732236" cy="3438740"/>
          </a:xfrm>
          <a:prstGeom prst="rect">
            <a:avLst/>
          </a:prstGeom>
        </p:spPr>
      </p:pic>
    </p:spTree>
    <p:extLst>
      <p:ext uri="{BB962C8B-B14F-4D97-AF65-F5344CB8AC3E}">
        <p14:creationId xmlns:p14="http://schemas.microsoft.com/office/powerpoint/2010/main" val="414167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45296" y="608065"/>
            <a:ext cx="9982201" cy="864596"/>
          </a:xfrm>
        </p:spPr>
        <p:txBody>
          <a:bodyPr tIns="88900"/>
          <a:lstStyle/>
          <a:p>
            <a:pPr marL="3413125" eaLnBrk="1" hangingPunct="1">
              <a:lnSpc>
                <a:spcPts val="3000"/>
              </a:lnSpc>
              <a:spcBef>
                <a:spcPts val="700"/>
              </a:spcBef>
            </a:pPr>
            <a:r>
              <a:rPr lang="en-US" dirty="0">
                <a:solidFill>
                  <a:srgbClr val="002060"/>
                </a:solidFill>
                <a:latin typeface="Calibri" charset="0"/>
                <a:cs typeface="Calibri" charset="0"/>
              </a:rPr>
              <a:t>Background behind the CRE Agreement</a:t>
            </a:r>
          </a:p>
        </p:txBody>
      </p:sp>
      <p:sp>
        <p:nvSpPr>
          <p:cNvPr id="6149" name="object 6"/>
          <p:cNvSpPr>
            <a:spLocks noChangeArrowheads="1"/>
          </p:cNvSpPr>
          <p:nvPr/>
        </p:nvSpPr>
        <p:spPr bwMode="auto">
          <a:xfrm>
            <a:off x="-14288" y="6248400"/>
            <a:ext cx="9172576" cy="6350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6" name="Picture 5"/>
          <p:cNvPicPr>
            <a:picLocks noChangeAspect="1"/>
          </p:cNvPicPr>
          <p:nvPr/>
        </p:nvPicPr>
        <p:blipFill>
          <a:blip r:embed="rId4"/>
          <a:stretch>
            <a:fillRect/>
          </a:stretch>
        </p:blipFill>
        <p:spPr>
          <a:xfrm>
            <a:off x="7536905" y="46278"/>
            <a:ext cx="1554615" cy="1140051"/>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417" y="1371600"/>
            <a:ext cx="3670330" cy="4370069"/>
          </a:xfrm>
          <a:prstGeom prst="rect">
            <a:avLst/>
          </a:prstGeom>
        </p:spPr>
      </p:pic>
      <p:pic>
        <p:nvPicPr>
          <p:cNvPr id="3" name="fLUVWZvVZXw"/>
          <p:cNvPicPr>
            <a:picLocks noRot="1" noChangeAspect="1"/>
          </p:cNvPicPr>
          <p:nvPr>
            <a:videoFile r:link="rId1"/>
          </p:nvPr>
        </p:nvPicPr>
        <p:blipFill>
          <a:blip r:embed="rId6"/>
          <a:stretch>
            <a:fillRect/>
          </a:stretch>
        </p:blipFill>
        <p:spPr>
          <a:xfrm>
            <a:off x="152400" y="2133600"/>
            <a:ext cx="5334000" cy="3000375"/>
          </a:xfrm>
          <a:prstGeom prst="rect">
            <a:avLst/>
          </a:prstGeom>
        </p:spPr>
      </p:pic>
    </p:spTree>
    <p:extLst>
      <p:ext uri="{BB962C8B-B14F-4D97-AF65-F5344CB8AC3E}">
        <p14:creationId xmlns:p14="http://schemas.microsoft.com/office/powerpoint/2010/main" val="36998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object 6"/>
          <p:cNvSpPr>
            <a:spLocks noChangeArrowheads="1"/>
          </p:cNvSpPr>
          <p:nvPr/>
        </p:nvSpPr>
        <p:spPr bwMode="auto">
          <a:xfrm>
            <a:off x="-14288" y="6248400"/>
            <a:ext cx="9172576" cy="6350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2" name="Picture 1"/>
          <p:cNvPicPr>
            <a:picLocks noChangeAspect="1"/>
          </p:cNvPicPr>
          <p:nvPr/>
        </p:nvPicPr>
        <p:blipFill>
          <a:blip r:embed="rId3"/>
          <a:stretch>
            <a:fillRect/>
          </a:stretch>
        </p:blipFill>
        <p:spPr>
          <a:xfrm>
            <a:off x="7589385" y="0"/>
            <a:ext cx="1554615" cy="1140051"/>
          </a:xfrm>
          <a:prstGeom prst="rect">
            <a:avLst/>
          </a:prstGeom>
        </p:spPr>
      </p:pic>
      <p:pic>
        <p:nvPicPr>
          <p:cNvPr id="1026" name="Picture 2" descr="Understanding violence against women - Our Wa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7437371" cy="4191000"/>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2"/>
          <p:cNvSpPr txBox="1">
            <a:spLocks noGrp="1"/>
          </p:cNvSpPr>
          <p:nvPr>
            <p:ph type="title"/>
          </p:nvPr>
        </p:nvSpPr>
        <p:spPr>
          <a:xfrm>
            <a:off x="-2209800" y="660176"/>
            <a:ext cx="9982201" cy="479875"/>
          </a:xfrm>
        </p:spPr>
        <p:txBody>
          <a:bodyPr tIns="88900"/>
          <a:lstStyle/>
          <a:p>
            <a:pPr marL="3413125" eaLnBrk="1" hangingPunct="1">
              <a:lnSpc>
                <a:spcPts val="3000"/>
              </a:lnSpc>
              <a:spcBef>
                <a:spcPts val="700"/>
              </a:spcBef>
            </a:pPr>
            <a:r>
              <a:rPr lang="en-US" dirty="0">
                <a:solidFill>
                  <a:srgbClr val="002060"/>
                </a:solidFill>
                <a:latin typeface="Calibri" charset="0"/>
                <a:cs typeface="Calibri" charset="0"/>
              </a:rPr>
              <a:t>Underlying causes of Family Violence</a:t>
            </a:r>
          </a:p>
        </p:txBody>
      </p:sp>
    </p:spTree>
    <p:extLst>
      <p:ext uri="{BB962C8B-B14F-4D97-AF65-F5344CB8AC3E}">
        <p14:creationId xmlns:p14="http://schemas.microsoft.com/office/powerpoint/2010/main" val="21665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60025" y="274204"/>
            <a:ext cx="7823949" cy="479875"/>
          </a:xfrm>
        </p:spPr>
        <p:txBody>
          <a:bodyPr tIns="88900"/>
          <a:lstStyle/>
          <a:p>
            <a:pPr marL="12700" eaLnBrk="1" hangingPunct="1">
              <a:lnSpc>
                <a:spcPts val="3000"/>
              </a:lnSpc>
              <a:spcBef>
                <a:spcPts val="700"/>
              </a:spcBef>
            </a:pPr>
            <a:r>
              <a:rPr lang="en-US" dirty="0">
                <a:solidFill>
                  <a:srgbClr val="002060"/>
                </a:solidFill>
                <a:latin typeface="Calibri" charset="0"/>
                <a:cs typeface="Calibri" charset="0"/>
              </a:rPr>
              <a:t>Why have we signed up? </a:t>
            </a:r>
          </a:p>
        </p:txBody>
      </p:sp>
      <p:sp>
        <p:nvSpPr>
          <p:cNvPr id="5125" name="object 6"/>
          <p:cNvSpPr>
            <a:spLocks noChangeArrowheads="1"/>
          </p:cNvSpPr>
          <p:nvPr/>
        </p:nvSpPr>
        <p:spPr bwMode="auto">
          <a:xfrm>
            <a:off x="-14288" y="6248400"/>
            <a:ext cx="9172576" cy="6350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2" name="Picture 1"/>
          <p:cNvPicPr>
            <a:picLocks noChangeAspect="1"/>
          </p:cNvPicPr>
          <p:nvPr/>
        </p:nvPicPr>
        <p:blipFill>
          <a:blip r:embed="rId3"/>
          <a:stretch>
            <a:fillRect/>
          </a:stretch>
        </p:blipFill>
        <p:spPr>
          <a:xfrm>
            <a:off x="7589385" y="61027"/>
            <a:ext cx="1554615" cy="1140051"/>
          </a:xfrm>
          <a:prstGeom prst="rect">
            <a:avLst/>
          </a:prstGeom>
        </p:spPr>
      </p:pic>
      <p:sp>
        <p:nvSpPr>
          <p:cNvPr id="3" name="TextBox 2"/>
          <p:cNvSpPr txBox="1"/>
          <p:nvPr/>
        </p:nvSpPr>
        <p:spPr>
          <a:xfrm>
            <a:off x="193410" y="1905000"/>
            <a:ext cx="4800600" cy="646331"/>
          </a:xfrm>
          <a:prstGeom prst="rect">
            <a:avLst/>
          </a:prstGeom>
          <a:noFill/>
        </p:spPr>
        <p:txBody>
          <a:bodyPr wrap="square" rtlCol="0">
            <a:spAutoFit/>
          </a:bodyPr>
          <a:lstStyle/>
          <a:p>
            <a:r>
              <a:rPr lang="en-AU" dirty="0"/>
              <a:t>Add organisations own quote as to </a:t>
            </a:r>
          </a:p>
          <a:p>
            <a:r>
              <a:rPr lang="en-AU" dirty="0"/>
              <a:t>why you have decided to sign up. </a:t>
            </a:r>
          </a:p>
        </p:txBody>
      </p:sp>
      <p:pic>
        <p:nvPicPr>
          <p:cNvPr id="6" name="Picture 5" descr="A picture containing diagram&#10;&#10;Description automatically generated">
            <a:extLst>
              <a:ext uri="{FF2B5EF4-FFF2-40B4-BE49-F238E27FC236}">
                <a16:creationId xmlns:a16="http://schemas.microsoft.com/office/drawing/2014/main" id="{007D6717-9D52-D24D-911F-5587AB7DAF06}"/>
              </a:ext>
            </a:extLst>
          </p:cNvPr>
          <p:cNvPicPr>
            <a:picLocks noChangeAspect="1"/>
          </p:cNvPicPr>
          <p:nvPr/>
        </p:nvPicPr>
        <p:blipFill>
          <a:blip r:embed="rId4"/>
          <a:stretch>
            <a:fillRect/>
          </a:stretch>
        </p:blipFill>
        <p:spPr>
          <a:xfrm>
            <a:off x="3873708" y="1201078"/>
            <a:ext cx="5076882" cy="4400550"/>
          </a:xfrm>
          <a:prstGeom prst="rect">
            <a:avLst/>
          </a:prstGeom>
        </p:spPr>
      </p:pic>
    </p:spTree>
    <p:extLst>
      <p:ext uri="{BB962C8B-B14F-4D97-AF65-F5344CB8AC3E}">
        <p14:creationId xmlns:p14="http://schemas.microsoft.com/office/powerpoint/2010/main" val="2852393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a:spLocks noChangeArrowheads="1"/>
          </p:cNvSpPr>
          <p:nvPr/>
        </p:nvSpPr>
        <p:spPr bwMode="auto">
          <a:xfrm>
            <a:off x="-14288" y="6248400"/>
            <a:ext cx="9172576" cy="635000"/>
          </a:xfrm>
          <a:prstGeom prst="rect">
            <a:avLst/>
          </a:prstGeom>
          <a:solidFill>
            <a:srgbClr val="008080"/>
          </a:solidFill>
          <a:ln>
            <a:noFill/>
          </a:ln>
          <a:effectLst>
            <a:innerShdw blurRad="114300">
              <a:prstClr val="black"/>
            </a:innerShdw>
          </a:effectLst>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endParaRPr lang="en-US"/>
          </a:p>
        </p:txBody>
      </p:sp>
      <p:pic>
        <p:nvPicPr>
          <p:cNvPr id="5" name="Picture 4"/>
          <p:cNvPicPr>
            <a:picLocks noChangeAspect="1"/>
          </p:cNvPicPr>
          <p:nvPr/>
        </p:nvPicPr>
        <p:blipFill>
          <a:blip r:embed="rId3"/>
          <a:stretch>
            <a:fillRect/>
          </a:stretch>
        </p:blipFill>
        <p:spPr>
          <a:xfrm>
            <a:off x="7555479" y="14790"/>
            <a:ext cx="1554615" cy="1140051"/>
          </a:xfrm>
          <a:prstGeom prst="rect">
            <a:avLst/>
          </a:prstGeom>
        </p:spPr>
      </p:pic>
      <p:sp>
        <p:nvSpPr>
          <p:cNvPr id="7" name="object 4"/>
          <p:cNvSpPr txBox="1">
            <a:spLocks noGrp="1"/>
          </p:cNvSpPr>
          <p:nvPr>
            <p:ph type="title"/>
          </p:nvPr>
        </p:nvSpPr>
        <p:spPr>
          <a:xfrm>
            <a:off x="735011" y="141677"/>
            <a:ext cx="7597775" cy="479875"/>
          </a:xfrm>
        </p:spPr>
        <p:txBody>
          <a:bodyPr tIns="88900"/>
          <a:lstStyle/>
          <a:p>
            <a:pPr marL="12700" eaLnBrk="1" hangingPunct="1">
              <a:lnSpc>
                <a:spcPts val="3000"/>
              </a:lnSpc>
              <a:spcBef>
                <a:spcPts val="700"/>
              </a:spcBef>
            </a:pPr>
            <a:r>
              <a:rPr lang="en-US" dirty="0">
                <a:solidFill>
                  <a:srgbClr val="002060"/>
                </a:solidFill>
                <a:latin typeface="Calibri" charset="0"/>
                <a:cs typeface="Calibri" charset="0"/>
              </a:rPr>
              <a:t>What we can do</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3722" y="1048048"/>
            <a:ext cx="5200352" cy="5200352"/>
          </a:xfrm>
          <a:prstGeom prst="rect">
            <a:avLst/>
          </a:prstGeom>
        </p:spPr>
      </p:pic>
    </p:spTree>
    <p:extLst>
      <p:ext uri="{BB962C8B-B14F-4D97-AF65-F5344CB8AC3E}">
        <p14:creationId xmlns:p14="http://schemas.microsoft.com/office/powerpoint/2010/main" val="325771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64105" y="231055"/>
            <a:ext cx="7989887" cy="459549"/>
          </a:xfrm>
        </p:spPr>
        <p:txBody>
          <a:bodyPr tIns="88900"/>
          <a:lstStyle/>
          <a:p>
            <a:pPr marL="12700" eaLnBrk="1" hangingPunct="1">
              <a:lnSpc>
                <a:spcPts val="3000"/>
              </a:lnSpc>
              <a:spcBef>
                <a:spcPts val="700"/>
              </a:spcBef>
            </a:pPr>
            <a:r>
              <a:rPr lang="en-US" sz="2400" dirty="0">
                <a:solidFill>
                  <a:srgbClr val="002060"/>
                </a:solidFill>
                <a:latin typeface="Calibri" charset="0"/>
                <a:cs typeface="Calibri" charset="0"/>
              </a:rPr>
              <a:t>Benefits of taking action</a:t>
            </a:r>
          </a:p>
        </p:txBody>
      </p:sp>
      <p:sp>
        <p:nvSpPr>
          <p:cNvPr id="5125" name="object 6"/>
          <p:cNvSpPr>
            <a:spLocks noChangeArrowheads="1"/>
          </p:cNvSpPr>
          <p:nvPr/>
        </p:nvSpPr>
        <p:spPr bwMode="auto">
          <a:xfrm>
            <a:off x="-14288" y="6248400"/>
            <a:ext cx="9172576" cy="6350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30" name="Picture 29"/>
          <p:cNvPicPr>
            <a:picLocks noChangeAspect="1"/>
          </p:cNvPicPr>
          <p:nvPr/>
        </p:nvPicPr>
        <p:blipFill>
          <a:blip r:embed="rId3"/>
          <a:stretch>
            <a:fillRect/>
          </a:stretch>
        </p:blipFill>
        <p:spPr>
          <a:xfrm>
            <a:off x="7576685" y="31050"/>
            <a:ext cx="1554615" cy="1140051"/>
          </a:xfrm>
          <a:prstGeom prst="rect">
            <a:avLst/>
          </a:prstGeom>
        </p:spPr>
      </p:pic>
      <p:sp>
        <p:nvSpPr>
          <p:cNvPr id="6" name="object 5"/>
          <p:cNvSpPr txBox="1"/>
          <p:nvPr/>
        </p:nvSpPr>
        <p:spPr>
          <a:xfrm>
            <a:off x="127000" y="1687835"/>
            <a:ext cx="3237120" cy="1851789"/>
          </a:xfrm>
          <a:prstGeom prst="rect">
            <a:avLst/>
          </a:prstGeom>
        </p:spPr>
        <p:txBody>
          <a:bodyPr wrap="square" lIns="0" tIns="12700" rIns="0" bIns="0">
            <a:spAutoFit/>
          </a:bodyPr>
          <a:lstStyle>
            <a:lvl1pPr marL="127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298450" indent="-285750">
              <a:spcBef>
                <a:spcPts val="100"/>
              </a:spcBef>
              <a:buFont typeface="Arial" panose="020B0604020202020204" pitchFamily="34" charset="0"/>
              <a:buChar char="•"/>
            </a:pPr>
            <a:r>
              <a:rPr lang="en-AU" sz="2000" dirty="0">
                <a:solidFill>
                  <a:srgbClr val="414042"/>
                </a:solidFill>
                <a:cs typeface="Calibri" charset="0"/>
              </a:rPr>
              <a:t>It could be happening in our workplace</a:t>
            </a:r>
          </a:p>
          <a:p>
            <a:pPr marL="298450" indent="-285750">
              <a:spcBef>
                <a:spcPts val="100"/>
              </a:spcBef>
              <a:buFont typeface="Arial" panose="020B0604020202020204" pitchFamily="34" charset="0"/>
              <a:buChar char="•"/>
            </a:pPr>
            <a:r>
              <a:rPr lang="en-AU" sz="2000" dirty="0">
                <a:solidFill>
                  <a:schemeClr val="tx1">
                    <a:lumMod val="75000"/>
                    <a:lumOff val="25000"/>
                  </a:schemeClr>
                </a:solidFill>
                <a:cs typeface="Calibri" charset="0"/>
              </a:rPr>
              <a:t>It’s costing our businesses</a:t>
            </a:r>
          </a:p>
          <a:p>
            <a:pPr marL="298450" indent="-285750">
              <a:spcBef>
                <a:spcPts val="100"/>
              </a:spcBef>
              <a:buFont typeface="Arial" panose="020B0604020202020204" pitchFamily="34" charset="0"/>
              <a:buChar char="•"/>
            </a:pPr>
            <a:r>
              <a:rPr lang="en-AU" sz="2000" dirty="0">
                <a:solidFill>
                  <a:schemeClr val="tx1">
                    <a:lumMod val="75000"/>
                    <a:lumOff val="25000"/>
                  </a:schemeClr>
                </a:solidFill>
                <a:latin typeface="+mn-lt"/>
                <a:cs typeface="Calibri" charset="0"/>
              </a:rPr>
              <a:t>We all deserve to be safe at work</a:t>
            </a:r>
            <a:endParaRPr lang="en-US" sz="2000" dirty="0">
              <a:solidFill>
                <a:srgbClr val="414042"/>
              </a:solidFill>
              <a:latin typeface="+mn-lt"/>
              <a:cs typeface="Calibri" charset="0"/>
            </a:endParaRPr>
          </a:p>
          <a:p>
            <a:pPr>
              <a:spcBef>
                <a:spcPts val="100"/>
              </a:spcBef>
            </a:pPr>
            <a:endParaRPr lang="en-US" sz="1700" dirty="0">
              <a:latin typeface="Times New Roman" charset="0"/>
              <a:cs typeface="Times New Roman"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218376"/>
            <a:ext cx="5030024" cy="5030024"/>
          </a:xfrm>
          <a:prstGeom prst="rect">
            <a:avLst/>
          </a:prstGeom>
        </p:spPr>
      </p:pic>
    </p:spTree>
    <p:extLst>
      <p:ext uri="{BB962C8B-B14F-4D97-AF65-F5344CB8AC3E}">
        <p14:creationId xmlns:p14="http://schemas.microsoft.com/office/powerpoint/2010/main" val="268488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4400" y="371008"/>
            <a:ext cx="7597775" cy="859210"/>
          </a:xfrm>
        </p:spPr>
        <p:txBody>
          <a:bodyPr tIns="88900"/>
          <a:lstStyle/>
          <a:p>
            <a:pPr marL="12700" eaLnBrk="1" hangingPunct="1">
              <a:lnSpc>
                <a:spcPts val="3000"/>
              </a:lnSpc>
              <a:spcBef>
                <a:spcPts val="700"/>
              </a:spcBef>
            </a:pPr>
            <a:r>
              <a:rPr lang="en-US" dirty="0">
                <a:solidFill>
                  <a:srgbClr val="002060"/>
                </a:solidFill>
                <a:latin typeface="Calibri" charset="0"/>
                <a:cs typeface="Calibri" charset="0"/>
              </a:rPr>
              <a:t>What is involved? </a:t>
            </a:r>
            <a:br>
              <a:rPr lang="en-US" dirty="0">
                <a:solidFill>
                  <a:srgbClr val="002060"/>
                </a:solidFill>
                <a:latin typeface="Calibri" charset="0"/>
                <a:cs typeface="Calibri" charset="0"/>
              </a:rPr>
            </a:br>
            <a:r>
              <a:rPr lang="en-US" dirty="0">
                <a:solidFill>
                  <a:srgbClr val="002060"/>
                </a:solidFill>
                <a:latin typeface="Calibri" charset="0"/>
                <a:cs typeface="Calibri" charset="0"/>
              </a:rPr>
              <a:t>Agreed Values &amp; Codes of </a:t>
            </a:r>
            <a:r>
              <a:rPr lang="en-US" dirty="0" err="1">
                <a:solidFill>
                  <a:srgbClr val="002060"/>
                </a:solidFill>
                <a:latin typeface="Calibri" charset="0"/>
                <a:cs typeface="Calibri" charset="0"/>
              </a:rPr>
              <a:t>Behaviour</a:t>
            </a:r>
            <a:endParaRPr lang="en-US" dirty="0">
              <a:solidFill>
                <a:srgbClr val="002060"/>
              </a:solidFill>
              <a:latin typeface="Calibri" charset="0"/>
              <a:cs typeface="Calibri" charset="0"/>
            </a:endParaRPr>
          </a:p>
        </p:txBody>
      </p:sp>
      <p:sp>
        <p:nvSpPr>
          <p:cNvPr id="5125" name="object 6"/>
          <p:cNvSpPr>
            <a:spLocks noChangeArrowheads="1"/>
          </p:cNvSpPr>
          <p:nvPr/>
        </p:nvSpPr>
        <p:spPr bwMode="auto">
          <a:xfrm>
            <a:off x="-14288" y="6248400"/>
            <a:ext cx="9172576" cy="635000"/>
          </a:xfrm>
          <a:prstGeom prst="rect">
            <a:avLst/>
          </a:prstGeom>
          <a:solidFill>
            <a:srgbClr val="008080"/>
          </a:solidFill>
          <a:ln>
            <a:noFill/>
          </a:ln>
          <a:effectLst>
            <a:innerShdw blurRad="114300">
              <a:prstClr val="black"/>
            </a:innerShdw>
          </a:effectLst>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6" name="Picture 5"/>
          <p:cNvPicPr>
            <a:picLocks noChangeAspect="1"/>
          </p:cNvPicPr>
          <p:nvPr/>
        </p:nvPicPr>
        <p:blipFill>
          <a:blip r:embed="rId3"/>
          <a:stretch>
            <a:fillRect/>
          </a:stretch>
        </p:blipFill>
        <p:spPr>
          <a:xfrm>
            <a:off x="7589385" y="40921"/>
            <a:ext cx="1554615" cy="1140051"/>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09237" y="1647415"/>
            <a:ext cx="2935673" cy="1946354"/>
          </a:xfrm>
          <a:prstGeom prst="rect">
            <a:avLst/>
          </a:prstGeom>
          <a:noFill/>
          <a:ln>
            <a:noFill/>
          </a:ln>
        </p:spPr>
      </p:pic>
      <p:pic>
        <p:nvPicPr>
          <p:cNvPr id="2" name="Picture 1"/>
          <p:cNvPicPr>
            <a:picLocks noChangeAspect="1"/>
          </p:cNvPicPr>
          <p:nvPr/>
        </p:nvPicPr>
        <p:blipFill>
          <a:blip r:embed="rId5"/>
          <a:stretch>
            <a:fillRect/>
          </a:stretch>
        </p:blipFill>
        <p:spPr>
          <a:xfrm>
            <a:off x="3026612" y="1595792"/>
            <a:ext cx="3360285" cy="1969222"/>
          </a:xfrm>
          <a:prstGeom prst="rect">
            <a:avLst/>
          </a:prstGeom>
        </p:spPr>
      </p:pic>
      <p:pic>
        <p:nvPicPr>
          <p:cNvPr id="3" name="Picture 2"/>
          <p:cNvPicPr>
            <a:picLocks noChangeAspect="1"/>
          </p:cNvPicPr>
          <p:nvPr/>
        </p:nvPicPr>
        <p:blipFill>
          <a:blip r:embed="rId6"/>
          <a:stretch>
            <a:fillRect/>
          </a:stretch>
        </p:blipFill>
        <p:spPr>
          <a:xfrm>
            <a:off x="6099091" y="1474322"/>
            <a:ext cx="3063906" cy="2048309"/>
          </a:xfrm>
          <a:prstGeom prst="rect">
            <a:avLst/>
          </a:prstGeom>
        </p:spPr>
      </p:pic>
      <p:pic>
        <p:nvPicPr>
          <p:cNvPr id="5" name="Picture 4"/>
          <p:cNvPicPr>
            <a:picLocks noChangeAspect="1"/>
          </p:cNvPicPr>
          <p:nvPr/>
        </p:nvPicPr>
        <p:blipFill>
          <a:blip r:embed="rId7"/>
          <a:stretch>
            <a:fillRect/>
          </a:stretch>
        </p:blipFill>
        <p:spPr>
          <a:xfrm>
            <a:off x="4572000" y="3754035"/>
            <a:ext cx="3513907" cy="2001427"/>
          </a:xfrm>
          <a:prstGeom prst="rect">
            <a:avLst/>
          </a:prstGeom>
        </p:spPr>
      </p:pic>
      <p:pic>
        <p:nvPicPr>
          <p:cNvPr id="8" name="Picture 7"/>
          <p:cNvPicPr>
            <a:picLocks noChangeAspect="1"/>
          </p:cNvPicPr>
          <p:nvPr/>
        </p:nvPicPr>
        <p:blipFill>
          <a:blip r:embed="rId8"/>
          <a:stretch>
            <a:fillRect/>
          </a:stretch>
        </p:blipFill>
        <p:spPr>
          <a:xfrm>
            <a:off x="1066800" y="3711884"/>
            <a:ext cx="3319631" cy="2006925"/>
          </a:xfrm>
          <a:prstGeom prst="rect">
            <a:avLst/>
          </a:prstGeom>
        </p:spPr>
      </p:pic>
    </p:spTree>
    <p:extLst>
      <p:ext uri="{BB962C8B-B14F-4D97-AF65-F5344CB8AC3E}">
        <p14:creationId xmlns:p14="http://schemas.microsoft.com/office/powerpoint/2010/main" val="2960191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3669</TotalTime>
  <Words>2621</Words>
  <Application>Microsoft Office PowerPoint</Application>
  <PresentationFormat>On-screen Show (4:3)</PresentationFormat>
  <Paragraphs>181</Paragraphs>
  <Slides>13</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Bahnschrift Condensed</vt:lpstr>
      <vt:lpstr>Bradley Hand ITC</vt:lpstr>
      <vt:lpstr>Calibri</vt:lpstr>
      <vt:lpstr>Poppins</vt:lpstr>
      <vt:lpstr>Times New Roman</vt:lpstr>
      <vt:lpstr>Office Theme</vt:lpstr>
      <vt:lpstr>Community, Respect &amp; Equality Agreement</vt:lpstr>
      <vt:lpstr>What is the CRE Agreement?  </vt:lpstr>
      <vt:lpstr>Why do we need the CRE Agreement?  </vt:lpstr>
      <vt:lpstr>Background behind the CRE Agreement</vt:lpstr>
      <vt:lpstr>Underlying causes of Family Violence</vt:lpstr>
      <vt:lpstr>Why have we signed up? </vt:lpstr>
      <vt:lpstr>What we can do</vt:lpstr>
      <vt:lpstr>Benefits of taking action</vt:lpstr>
      <vt:lpstr>What is involved?  Agreed Values &amp; Codes of Behaviour</vt:lpstr>
      <vt:lpstr>What is involved?  CRE Accreditation </vt:lpstr>
      <vt:lpstr>Support is available  </vt:lpstr>
      <vt:lpstr>Any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P</dc:creator>
  <cp:lastModifiedBy>Bree M</cp:lastModifiedBy>
  <cp:revision>106</cp:revision>
  <dcterms:created xsi:type="dcterms:W3CDTF">2017-07-31T11:09:36Z</dcterms:created>
  <dcterms:modified xsi:type="dcterms:W3CDTF">2022-08-25T03:13:07Z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2017-07-31T00:00:00Z</vt:filetime>
  </property>
  <property fmtid="{D5CDD505-2E9C-101B-9397-08002B2CF9AE}" pid="3" name="Creator">
    <vt:lpwstr>Adobe InDesign CC 2017 (Macintosh)</vt:lpwstr>
  </property>
  <property fmtid="{D5CDD505-2E9C-101B-9397-08002B2CF9AE}" pid="4" name="LastSaved">
    <vt:filetime>2017-07-31T00:00:00Z</vt:filetime>
  </property>
</Properties>
</file>